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308" r:id="rId1"/>
  </p:sld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  <p:sldId id="264" r:id="rId9"/>
    <p:sldId id="263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571"/>
    <p:restoredTop sz="94674"/>
  </p:normalViewPr>
  <p:slideViewPr>
    <p:cSldViewPr snapToGrid="0" snapToObjects="1">
      <p:cViewPr varScale="1">
        <p:scale>
          <a:sx n="124" d="100"/>
          <a:sy n="124" d="100"/>
        </p:scale>
        <p:origin x="137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/>
          <p:cNvGrpSpPr/>
          <p:nvPr/>
        </p:nvGrpSpPr>
        <p:grpSpPr>
          <a:xfrm>
            <a:off x="203200" y="0"/>
            <a:ext cx="3778250" cy="6858001"/>
            <a:chOff x="203200" y="0"/>
            <a:chExt cx="3778250" cy="6858001"/>
          </a:xfrm>
        </p:grpSpPr>
        <p:sp>
          <p:nvSpPr>
            <p:cNvPr id="14" name="Freeform 6"/>
            <p:cNvSpPr/>
            <p:nvPr/>
          </p:nvSpPr>
          <p:spPr bwMode="auto">
            <a:xfrm>
              <a:off x="641350" y="0"/>
              <a:ext cx="1365250" cy="3971925"/>
            </a:xfrm>
            <a:custGeom>
              <a:avLst/>
              <a:gdLst/>
              <a:ahLst/>
              <a:cxnLst/>
              <a:rect l="0" t="0" r="r" b="b"/>
              <a:pathLst>
                <a:path w="860" h="2502">
                  <a:moveTo>
                    <a:pt x="0" y="2445"/>
                  </a:moveTo>
                  <a:lnTo>
                    <a:pt x="228" y="2502"/>
                  </a:lnTo>
                  <a:lnTo>
                    <a:pt x="860" y="0"/>
                  </a:lnTo>
                  <a:lnTo>
                    <a:pt x="620" y="0"/>
                  </a:lnTo>
                  <a:lnTo>
                    <a:pt x="0" y="244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5" name="Freeform 7"/>
            <p:cNvSpPr/>
            <p:nvPr/>
          </p:nvSpPr>
          <p:spPr bwMode="auto">
            <a:xfrm>
              <a:off x="203200" y="0"/>
              <a:ext cx="1336675" cy="3862388"/>
            </a:xfrm>
            <a:custGeom>
              <a:avLst/>
              <a:gdLst/>
              <a:ahLst/>
              <a:cxnLst/>
              <a:rect l="0" t="0" r="r" b="b"/>
              <a:pathLst>
                <a:path w="842" h="2433">
                  <a:moveTo>
                    <a:pt x="842" y="0"/>
                  </a:moveTo>
                  <a:lnTo>
                    <a:pt x="602" y="0"/>
                  </a:lnTo>
                  <a:lnTo>
                    <a:pt x="0" y="2376"/>
                  </a:lnTo>
                  <a:lnTo>
                    <a:pt x="228" y="2433"/>
                  </a:lnTo>
                  <a:lnTo>
                    <a:pt x="842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6" name="Freeform 8"/>
            <p:cNvSpPr/>
            <p:nvPr/>
          </p:nvSpPr>
          <p:spPr bwMode="auto">
            <a:xfrm>
              <a:off x="207963" y="3776663"/>
              <a:ext cx="1936750" cy="3081338"/>
            </a:xfrm>
            <a:custGeom>
              <a:avLst/>
              <a:gdLst/>
              <a:ahLst/>
              <a:cxnLst/>
              <a:rect l="0" t="0" r="r" b="b"/>
              <a:pathLst>
                <a:path w="1220" h="1941">
                  <a:moveTo>
                    <a:pt x="0" y="0"/>
                  </a:moveTo>
                  <a:lnTo>
                    <a:pt x="1166" y="1941"/>
                  </a:lnTo>
                  <a:lnTo>
                    <a:pt x="1220" y="19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0" name="Freeform 9"/>
            <p:cNvSpPr/>
            <p:nvPr/>
          </p:nvSpPr>
          <p:spPr bwMode="auto">
            <a:xfrm>
              <a:off x="646113" y="3886200"/>
              <a:ext cx="2373313" cy="2971800"/>
            </a:xfrm>
            <a:custGeom>
              <a:avLst/>
              <a:gdLst/>
              <a:ahLst/>
              <a:cxnLst/>
              <a:rect l="0" t="0" r="r" b="b"/>
              <a:pathLst>
                <a:path w="1495" h="1872">
                  <a:moveTo>
                    <a:pt x="1495" y="1872"/>
                  </a:moveTo>
                  <a:lnTo>
                    <a:pt x="0" y="0"/>
                  </a:lnTo>
                  <a:lnTo>
                    <a:pt x="1442" y="1872"/>
                  </a:lnTo>
                  <a:lnTo>
                    <a:pt x="1495" y="1872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1" name="Freeform 10"/>
            <p:cNvSpPr/>
            <p:nvPr/>
          </p:nvSpPr>
          <p:spPr bwMode="auto">
            <a:xfrm>
              <a:off x="641350" y="3881438"/>
              <a:ext cx="3340100" cy="2976563"/>
            </a:xfrm>
            <a:custGeom>
              <a:avLst/>
              <a:gdLst/>
              <a:ahLst/>
              <a:cxnLst/>
              <a:rect l="0" t="0" r="r" b="b"/>
              <a:pathLst>
                <a:path w="2104" h="1875">
                  <a:moveTo>
                    <a:pt x="0" y="0"/>
                  </a:moveTo>
                  <a:lnTo>
                    <a:pt x="3" y="3"/>
                  </a:lnTo>
                  <a:lnTo>
                    <a:pt x="1498" y="1875"/>
                  </a:lnTo>
                  <a:lnTo>
                    <a:pt x="2104" y="1875"/>
                  </a:lnTo>
                  <a:lnTo>
                    <a:pt x="228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2" name="Freeform 11"/>
            <p:cNvSpPr/>
            <p:nvPr/>
          </p:nvSpPr>
          <p:spPr bwMode="auto">
            <a:xfrm>
              <a:off x="203200" y="3771900"/>
              <a:ext cx="2660650" cy="3086100"/>
            </a:xfrm>
            <a:custGeom>
              <a:avLst/>
              <a:gdLst/>
              <a:ahLst/>
              <a:cxnLst/>
              <a:rect l="0" t="0" r="r" b="b"/>
              <a:pathLst>
                <a:path w="1676" h="1944">
                  <a:moveTo>
                    <a:pt x="1676" y="1944"/>
                  </a:moveTo>
                  <a:lnTo>
                    <a:pt x="264" y="111"/>
                  </a:lnTo>
                  <a:lnTo>
                    <a:pt x="225" y="60"/>
                  </a:lnTo>
                  <a:lnTo>
                    <a:pt x="228" y="60"/>
                  </a:lnTo>
                  <a:lnTo>
                    <a:pt x="264" y="111"/>
                  </a:lnTo>
                  <a:lnTo>
                    <a:pt x="234" y="69"/>
                  </a:lnTo>
                  <a:lnTo>
                    <a:pt x="228" y="57"/>
                  </a:lnTo>
                  <a:lnTo>
                    <a:pt x="222" y="54"/>
                  </a:lnTo>
                  <a:lnTo>
                    <a:pt x="0" y="0"/>
                  </a:lnTo>
                  <a:lnTo>
                    <a:pt x="3" y="3"/>
                  </a:lnTo>
                  <a:lnTo>
                    <a:pt x="1223" y="1944"/>
                  </a:lnTo>
                  <a:lnTo>
                    <a:pt x="1676" y="1944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39673" y="914401"/>
            <a:ext cx="6947127" cy="3488266"/>
          </a:xfrm>
        </p:spPr>
        <p:txBody>
          <a:bodyPr anchor="b">
            <a:normAutofit/>
          </a:bodyPr>
          <a:lstStyle>
            <a:lvl1pPr algn="r">
              <a:defRPr sz="5400">
                <a:effectLst/>
              </a:defRPr>
            </a:lvl1pPr>
          </a:lstStyle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924238" y="4402666"/>
            <a:ext cx="5762563" cy="1364531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25773" y="6117336"/>
            <a:ext cx="857473" cy="365125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6/6/15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623733" y="6117336"/>
            <a:ext cx="3609438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75320" y="6117336"/>
            <a:ext cx="411480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23" name="Freeform 12"/>
          <p:cNvSpPr/>
          <p:nvPr/>
        </p:nvSpPr>
        <p:spPr bwMode="auto">
          <a:xfrm>
            <a:off x="203200" y="3771900"/>
            <a:ext cx="361950" cy="90488"/>
          </a:xfrm>
          <a:custGeom>
            <a:avLst/>
            <a:gdLst/>
            <a:ahLst/>
            <a:cxnLst/>
            <a:rect l="0" t="0" r="r" b="b"/>
            <a:pathLst>
              <a:path w="228" h="57">
                <a:moveTo>
                  <a:pt x="228" y="57"/>
                </a:moveTo>
                <a:lnTo>
                  <a:pt x="0" y="0"/>
                </a:lnTo>
                <a:lnTo>
                  <a:pt x="222" y="54"/>
                </a:lnTo>
                <a:lnTo>
                  <a:pt x="228" y="57"/>
                </a:lnTo>
                <a:close/>
              </a:path>
            </a:pathLst>
          </a:custGeom>
          <a:solidFill>
            <a:srgbClr val="29ABE2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sp>
      <p:sp>
        <p:nvSpPr>
          <p:cNvPr id="24" name="Freeform 13"/>
          <p:cNvSpPr/>
          <p:nvPr/>
        </p:nvSpPr>
        <p:spPr bwMode="auto">
          <a:xfrm>
            <a:off x="560388" y="3867150"/>
            <a:ext cx="61913" cy="80963"/>
          </a:xfrm>
          <a:custGeom>
            <a:avLst/>
            <a:gdLst/>
            <a:ahLst/>
            <a:cxnLst/>
            <a:rect l="0" t="0" r="r" b="b"/>
            <a:pathLst>
              <a:path w="39" h="51">
                <a:moveTo>
                  <a:pt x="0" y="0"/>
                </a:moveTo>
                <a:lnTo>
                  <a:pt x="39" y="51"/>
                </a:lnTo>
                <a:lnTo>
                  <a:pt x="3" y="0"/>
                </a:lnTo>
                <a:lnTo>
                  <a:pt x="0" y="0"/>
                </a:lnTo>
                <a:close/>
              </a:path>
            </a:pathLst>
          </a:custGeom>
          <a:solidFill>
            <a:srgbClr val="29ABE2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sp>
    </p:spTree>
    <p:extLst>
      <p:ext uri="{BB962C8B-B14F-4D97-AF65-F5344CB8AC3E}">
        <p14:creationId xmlns:p14="http://schemas.microsoft.com/office/powerpoint/2010/main" val="113069857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3523" y="4732865"/>
            <a:ext cx="751599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789975" y="932112"/>
            <a:ext cx="6171065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 smtClean="0"/>
              <a:t>Bild auf Platzhalter ziehen oder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3523" y="5299603"/>
            <a:ext cx="751599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6/6/15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63492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3524" y="685800"/>
            <a:ext cx="751599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3524" y="4343400"/>
            <a:ext cx="7515992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6/6/15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17678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969421" y="863023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172197" y="2819399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6741" y="685801"/>
            <a:ext cx="6974115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598235" y="3428999"/>
            <a:ext cx="6631128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3523" y="4343400"/>
            <a:ext cx="751599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6/6/15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23365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3525" y="3308581"/>
            <a:ext cx="751598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3524" y="4777381"/>
            <a:ext cx="751599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6/6/15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11094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 für 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969421" y="863023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172197" y="2819399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6741" y="685801"/>
            <a:ext cx="6974115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13525" y="3886200"/>
            <a:ext cx="751599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de-DE" smtClean="0"/>
              <a:t>Mastertextformat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3524" y="4775200"/>
            <a:ext cx="751599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6/6/15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96390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hr oder Fals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3525" y="685801"/>
            <a:ext cx="7515991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13524" y="3505200"/>
            <a:ext cx="7515992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de-DE" smtClean="0"/>
              <a:t>Mastertextformat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3524" y="4343400"/>
            <a:ext cx="7515992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6/6/15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00821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6/6/15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54146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01393" y="685800"/>
            <a:ext cx="1328123" cy="5105400"/>
          </a:xfrm>
        </p:spPr>
        <p:txBody>
          <a:bodyPr vert="eaVert"/>
          <a:lstStyle/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13524" y="685800"/>
            <a:ext cx="6016373" cy="5105400"/>
          </a:xfrm>
        </p:spPr>
        <p:txBody>
          <a:bodyPr vert="eaVert" anchor="t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6/6/15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206294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2133" y="457201"/>
            <a:ext cx="7704667" cy="1981200"/>
          </a:xfrm>
        </p:spPr>
        <p:txBody>
          <a:bodyPr/>
          <a:lstStyle/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2133" y="2667000"/>
            <a:ext cx="7704667" cy="3332816"/>
          </a:xfrm>
        </p:spPr>
        <p:txBody>
          <a:bodyPr anchor="ctr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44329" y="6108173"/>
            <a:ext cx="857473" cy="365125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6/6/15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72647" y="6108173"/>
            <a:ext cx="5314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58967" y="6108173"/>
            <a:ext cx="427833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03726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6995" y="2666998"/>
            <a:ext cx="6699805" cy="2360071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86998" y="5027070"/>
            <a:ext cx="6699802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6/6/15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73317" y="6116070"/>
            <a:ext cx="413483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636963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2133" y="685801"/>
            <a:ext cx="7704667" cy="1752599"/>
          </a:xfrm>
        </p:spPr>
        <p:txBody>
          <a:bodyPr/>
          <a:lstStyle/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82133" y="2667000"/>
            <a:ext cx="3739896" cy="3368674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46904" y="2667000"/>
            <a:ext cx="3739896" cy="3346824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6/6/15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368968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29481" y="2658533"/>
            <a:ext cx="345629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13523" y="3335336"/>
            <a:ext cx="3672248" cy="2665259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61710" y="2667000"/>
            <a:ext cx="3467806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957266" y="3335336"/>
            <a:ext cx="3672248" cy="2665259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6/6/15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730478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6/6/15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06130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6/6/15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57226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3524" y="1600200"/>
            <a:ext cx="2662534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7553" y="685800"/>
            <a:ext cx="4681962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3524" y="2971800"/>
            <a:ext cx="2662534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6/6/15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5685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2332" y="1752599"/>
            <a:ext cx="4070679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697495" y="914400"/>
            <a:ext cx="2461371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 smtClean="0"/>
              <a:t>Bild auf Platzhalter ziehen oder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2332" y="3124199"/>
            <a:ext cx="4070679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6/6/15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04198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0" y="0"/>
            <a:ext cx="2132013" cy="6858001"/>
            <a:chOff x="0" y="0"/>
            <a:chExt cx="2132013" cy="6858001"/>
          </a:xfrm>
        </p:grpSpPr>
        <p:sp>
          <p:nvSpPr>
            <p:cNvPr id="15" name="Freeform 6"/>
            <p:cNvSpPr/>
            <p:nvPr/>
          </p:nvSpPr>
          <p:spPr bwMode="auto">
            <a:xfrm>
              <a:off x="0" y="0"/>
              <a:ext cx="1073150" cy="5291138"/>
            </a:xfrm>
            <a:custGeom>
              <a:avLst/>
              <a:gdLst/>
              <a:ahLst/>
              <a:cxnLst/>
              <a:rect l="0" t="0" r="r" b="b"/>
              <a:pathLst>
                <a:path w="676" h="3333">
                  <a:moveTo>
                    <a:pt x="0" y="3132"/>
                  </a:moveTo>
                  <a:lnTo>
                    <a:pt x="0" y="3312"/>
                  </a:lnTo>
                  <a:lnTo>
                    <a:pt x="126" y="3333"/>
                  </a:lnTo>
                  <a:lnTo>
                    <a:pt x="676" y="0"/>
                  </a:lnTo>
                  <a:lnTo>
                    <a:pt x="514" y="0"/>
                  </a:lnTo>
                  <a:lnTo>
                    <a:pt x="0" y="313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6" name="Freeform 7"/>
            <p:cNvSpPr/>
            <p:nvPr/>
          </p:nvSpPr>
          <p:spPr bwMode="auto">
            <a:xfrm>
              <a:off x="0" y="0"/>
              <a:ext cx="758825" cy="4624388"/>
            </a:xfrm>
            <a:custGeom>
              <a:avLst/>
              <a:gdLst/>
              <a:ahLst/>
              <a:cxnLst/>
              <a:rect l="0" t="0" r="r" b="b"/>
              <a:pathLst>
                <a:path w="478" h="2913">
                  <a:moveTo>
                    <a:pt x="478" y="0"/>
                  </a:moveTo>
                  <a:lnTo>
                    <a:pt x="318" y="0"/>
                  </a:lnTo>
                  <a:lnTo>
                    <a:pt x="0" y="1938"/>
                  </a:lnTo>
                  <a:lnTo>
                    <a:pt x="0" y="2913"/>
                  </a:lnTo>
                  <a:lnTo>
                    <a:pt x="478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7" name="Freeform 8"/>
            <p:cNvSpPr/>
            <p:nvPr/>
          </p:nvSpPr>
          <p:spPr bwMode="auto">
            <a:xfrm>
              <a:off x="0" y="5662613"/>
              <a:ext cx="906463" cy="1195388"/>
            </a:xfrm>
            <a:custGeom>
              <a:avLst/>
              <a:gdLst/>
              <a:ahLst/>
              <a:cxnLst/>
              <a:rect l="0" t="0" r="r" b="b"/>
              <a:pathLst>
                <a:path w="571" h="753">
                  <a:moveTo>
                    <a:pt x="0" y="0"/>
                  </a:moveTo>
                  <a:lnTo>
                    <a:pt x="0" y="12"/>
                  </a:lnTo>
                  <a:lnTo>
                    <a:pt x="538" y="753"/>
                  </a:lnTo>
                  <a:lnTo>
                    <a:pt x="571" y="7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8" name="Freeform 9"/>
            <p:cNvSpPr/>
            <p:nvPr/>
          </p:nvSpPr>
          <p:spPr bwMode="auto">
            <a:xfrm>
              <a:off x="0" y="5295900"/>
              <a:ext cx="1487488" cy="1562100"/>
            </a:xfrm>
            <a:custGeom>
              <a:avLst/>
              <a:gdLst/>
              <a:ahLst/>
              <a:cxnLst/>
              <a:rect l="0" t="0" r="r" b="b"/>
              <a:pathLst>
                <a:path w="937" h="984">
                  <a:moveTo>
                    <a:pt x="0" y="0"/>
                  </a:moveTo>
                  <a:lnTo>
                    <a:pt x="0" y="3"/>
                  </a:lnTo>
                  <a:lnTo>
                    <a:pt x="901" y="984"/>
                  </a:lnTo>
                  <a:lnTo>
                    <a:pt x="937" y="9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9" name="Freeform 10"/>
            <p:cNvSpPr/>
            <p:nvPr/>
          </p:nvSpPr>
          <p:spPr bwMode="auto">
            <a:xfrm>
              <a:off x="0" y="5257800"/>
              <a:ext cx="2132013" cy="1600200"/>
            </a:xfrm>
            <a:custGeom>
              <a:avLst/>
              <a:gdLst/>
              <a:ahLst/>
              <a:cxnLst/>
              <a:rect l="0" t="0" r="r" b="b"/>
              <a:pathLst>
                <a:path w="1343" h="1008">
                  <a:moveTo>
                    <a:pt x="0" y="24"/>
                  </a:moveTo>
                  <a:lnTo>
                    <a:pt x="937" y="1008"/>
                  </a:lnTo>
                  <a:lnTo>
                    <a:pt x="1343" y="1008"/>
                  </a:lnTo>
                  <a:lnTo>
                    <a:pt x="126" y="21"/>
                  </a:lnTo>
                  <a:lnTo>
                    <a:pt x="0" y="0"/>
                  </a:lnTo>
                  <a:lnTo>
                    <a:pt x="0" y="24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0" name="Freeform 11"/>
            <p:cNvSpPr/>
            <p:nvPr/>
          </p:nvSpPr>
          <p:spPr bwMode="auto">
            <a:xfrm>
              <a:off x="0" y="5357813"/>
              <a:ext cx="1377950" cy="1500188"/>
            </a:xfrm>
            <a:custGeom>
              <a:avLst/>
              <a:gdLst/>
              <a:ahLst/>
              <a:cxnLst/>
              <a:rect l="0" t="0" r="r" b="b"/>
              <a:pathLst>
                <a:path w="868" h="945">
                  <a:moveTo>
                    <a:pt x="0" y="192"/>
                  </a:moveTo>
                  <a:lnTo>
                    <a:pt x="571" y="945"/>
                  </a:lnTo>
                  <a:lnTo>
                    <a:pt x="868" y="945"/>
                  </a:lnTo>
                  <a:lnTo>
                    <a:pt x="0" y="0"/>
                  </a:lnTo>
                  <a:lnTo>
                    <a:pt x="0" y="192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82133" y="457201"/>
            <a:ext cx="7704667" cy="198120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82134" y="2667000"/>
            <a:ext cx="7704666" cy="33569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358679" y="6116070"/>
            <a:ext cx="8574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smtClean="0"/>
              <a:pPr/>
              <a:t>6/6/15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86997" y="6116070"/>
            <a:ext cx="5314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73317" y="6116070"/>
            <a:ext cx="4134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87149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09" r:id="rId1"/>
    <p:sldLayoutId id="2147484310" r:id="rId2"/>
    <p:sldLayoutId id="2147484311" r:id="rId3"/>
    <p:sldLayoutId id="2147484312" r:id="rId4"/>
    <p:sldLayoutId id="2147484313" r:id="rId5"/>
    <p:sldLayoutId id="2147484314" r:id="rId6"/>
    <p:sldLayoutId id="2147484315" r:id="rId7"/>
    <p:sldLayoutId id="2147484316" r:id="rId8"/>
    <p:sldLayoutId id="2147484317" r:id="rId9"/>
    <p:sldLayoutId id="2147484318" r:id="rId10"/>
    <p:sldLayoutId id="2147484319" r:id="rId11"/>
    <p:sldLayoutId id="2147484320" r:id="rId12"/>
    <p:sldLayoutId id="2147484321" r:id="rId13"/>
    <p:sldLayoutId id="2147484322" r:id="rId14"/>
    <p:sldLayoutId id="2147484323" r:id="rId15"/>
    <p:sldLayoutId id="2147484324" r:id="rId16"/>
    <p:sldLayoutId id="2147484325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de-DE" sz="4000" b="1" dirty="0" smtClean="0"/>
              <a:t>Lab Course  - </a:t>
            </a:r>
            <a:br>
              <a:rPr lang="de-DE" sz="4000" b="1" dirty="0" smtClean="0"/>
            </a:br>
            <a:r>
              <a:rPr lang="de-DE" sz="4000" b="1" i="1" dirty="0" smtClean="0"/>
              <a:t>Cloud </a:t>
            </a:r>
            <a:r>
              <a:rPr lang="de-DE" sz="4000" b="1" i="1" dirty="0" err="1" smtClean="0"/>
              <a:t>Architectures</a:t>
            </a:r>
            <a:r>
              <a:rPr lang="de-DE" sz="4000" b="1" i="1" dirty="0" smtClean="0"/>
              <a:t> </a:t>
            </a:r>
            <a:r>
              <a:rPr lang="de-DE" sz="4000" b="1" i="1" dirty="0" err="1" smtClean="0"/>
              <a:t>and</a:t>
            </a:r>
            <a:r>
              <a:rPr lang="de-DE" sz="4000" b="1" i="1" dirty="0" smtClean="0"/>
              <a:t> Management</a:t>
            </a:r>
            <a:r>
              <a:rPr lang="de-DE" sz="4000" b="1" dirty="0" smtClean="0"/>
              <a:t>, Summer '15</a:t>
            </a:r>
            <a:endParaRPr lang="de-DE" sz="4000" b="1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 err="1" smtClean="0"/>
              <a:t>Assignment</a:t>
            </a:r>
            <a:r>
              <a:rPr lang="de-DE" dirty="0" smtClean="0"/>
              <a:t> 3 </a:t>
            </a:r>
          </a:p>
          <a:p>
            <a:r>
              <a:rPr lang="de-DE" dirty="0" smtClean="0"/>
              <a:t>Felix Ebinger, Thomas Reinhardt, Julian Ziegler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819997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de-DE" sz="2800" dirty="0" smtClean="0"/>
              <a:t>Task 1 </a:t>
            </a:r>
            <a:r>
              <a:rPr lang="de-DE" sz="2800" dirty="0"/>
              <a:t>- </a:t>
            </a:r>
            <a:r>
              <a:rPr lang="de-DE" sz="2800" dirty="0" err="1"/>
              <a:t>Deploy</a:t>
            </a:r>
            <a:r>
              <a:rPr lang="de-DE" sz="2800" dirty="0"/>
              <a:t> </a:t>
            </a:r>
            <a:r>
              <a:rPr lang="de-DE" sz="2800" dirty="0" err="1"/>
              <a:t>WordPress</a:t>
            </a:r>
            <a:r>
              <a:rPr lang="de-DE" sz="2800" dirty="0"/>
              <a:t> </a:t>
            </a:r>
            <a:r>
              <a:rPr lang="de-DE" sz="2800" dirty="0" err="1"/>
              <a:t>using</a:t>
            </a:r>
            <a:r>
              <a:rPr lang="de-DE" sz="2800" dirty="0"/>
              <a:t> AWS </a:t>
            </a:r>
            <a:r>
              <a:rPr lang="de-DE" sz="2800" dirty="0" err="1" smtClean="0"/>
              <a:t>CloudFormation</a:t>
            </a:r>
            <a:r>
              <a:rPr lang="de-DE" sz="2800" dirty="0" smtClean="0"/>
              <a:t> (1)</a:t>
            </a:r>
            <a:r>
              <a:rPr lang="de-DE" sz="2800" dirty="0"/>
              <a:t/>
            </a:r>
            <a:br>
              <a:rPr lang="de-DE" sz="2800" dirty="0"/>
            </a:br>
            <a:endParaRPr lang="de-DE" sz="28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de-DE" dirty="0" smtClean="0"/>
              <a:t>Part 1 </a:t>
            </a:r>
            <a:r>
              <a:rPr lang="de-DE" dirty="0">
                <a:sym typeface="Wingdings"/>
              </a:rPr>
              <a:t> </a:t>
            </a:r>
            <a:r>
              <a:rPr lang="de-DE" dirty="0" err="1">
                <a:sym typeface="Wingdings"/>
              </a:rPr>
              <a:t>WordPress</a:t>
            </a:r>
            <a:r>
              <a:rPr lang="de-DE" dirty="0">
                <a:sym typeface="Wingdings"/>
              </a:rPr>
              <a:t> </a:t>
            </a:r>
            <a:r>
              <a:rPr lang="de-DE" dirty="0" err="1" smtClean="0">
                <a:sym typeface="Wingdings"/>
              </a:rPr>
              <a:t>basic</a:t>
            </a:r>
            <a:r>
              <a:rPr lang="de-DE" dirty="0" smtClean="0">
                <a:sym typeface="Wingdings"/>
              </a:rPr>
              <a:t> </a:t>
            </a:r>
            <a:r>
              <a:rPr lang="de-DE" dirty="0" err="1">
                <a:sym typeface="Wingdings"/>
              </a:rPr>
              <a:t>single</a:t>
            </a:r>
            <a:r>
              <a:rPr lang="de-DE" dirty="0">
                <a:sym typeface="Wingdings"/>
              </a:rPr>
              <a:t> </a:t>
            </a:r>
            <a:r>
              <a:rPr lang="de-DE" dirty="0" err="1" smtClean="0">
                <a:sym typeface="Wingdings"/>
              </a:rPr>
              <a:t>instance</a:t>
            </a:r>
            <a:r>
              <a:rPr lang="de-DE" dirty="0" smtClean="0">
                <a:sym typeface="Wingdings"/>
              </a:rPr>
              <a:t/>
            </a:r>
            <a:br>
              <a:rPr lang="de-DE" dirty="0" smtClean="0">
                <a:sym typeface="Wingdings"/>
              </a:rPr>
            </a:br>
            <a:r>
              <a:rPr lang="de-DE" dirty="0" smtClean="0">
                <a:sym typeface="Wingdings"/>
              </a:rPr>
              <a:t>(</a:t>
            </a:r>
            <a:r>
              <a:rPr lang="de-DE" dirty="0" err="1" smtClean="0">
                <a:sym typeface="Wingdings"/>
              </a:rPr>
              <a:t>point</a:t>
            </a:r>
            <a:r>
              <a:rPr lang="de-DE" dirty="0" smtClean="0">
                <a:sym typeface="Wingdings"/>
              </a:rPr>
              <a:t> </a:t>
            </a:r>
            <a:r>
              <a:rPr lang="de-DE" dirty="0" err="1" smtClean="0">
                <a:sym typeface="Wingdings"/>
              </a:rPr>
              <a:t>and</a:t>
            </a:r>
            <a:r>
              <a:rPr lang="de-DE" dirty="0" smtClean="0">
                <a:sym typeface="Wingdings"/>
              </a:rPr>
              <a:t> </a:t>
            </a:r>
            <a:r>
              <a:rPr lang="de-DE" dirty="0" err="1" smtClean="0">
                <a:sym typeface="Wingdings"/>
              </a:rPr>
              <a:t>click</a:t>
            </a:r>
            <a:r>
              <a:rPr lang="de-DE" dirty="0" smtClean="0">
                <a:sym typeface="Wingdings"/>
              </a:rPr>
              <a:t> </a:t>
            </a:r>
            <a:r>
              <a:rPr lang="de-DE" dirty="0" err="1" smtClean="0">
                <a:sym typeface="Wingdings"/>
              </a:rPr>
              <a:t>adventure</a:t>
            </a:r>
            <a:r>
              <a:rPr lang="de-DE" dirty="0" smtClean="0">
                <a:sym typeface="Wingdings"/>
              </a:rPr>
              <a:t> :) )</a:t>
            </a:r>
          </a:p>
          <a:p>
            <a:r>
              <a:rPr lang="de-DE" dirty="0" smtClean="0">
                <a:sym typeface="Wingdings"/>
              </a:rPr>
              <a:t>Part 2  </a:t>
            </a:r>
            <a:r>
              <a:rPr lang="de-DE" dirty="0" err="1" smtClean="0">
                <a:sym typeface="Wingdings"/>
              </a:rPr>
              <a:t>Extentsion</a:t>
            </a:r>
            <a:r>
              <a:rPr lang="de-DE" dirty="0" smtClean="0">
                <a:sym typeface="Wingdings"/>
              </a:rPr>
              <a:t> </a:t>
            </a:r>
            <a:r>
              <a:rPr lang="de-DE" dirty="0" err="1" smtClean="0">
                <a:sym typeface="Wingdings"/>
              </a:rPr>
              <a:t>of</a:t>
            </a:r>
            <a:r>
              <a:rPr lang="de-DE" dirty="0" smtClean="0">
                <a:sym typeface="Wingdings"/>
              </a:rPr>
              <a:t> </a:t>
            </a:r>
            <a:r>
              <a:rPr lang="de-DE" dirty="0" err="1" smtClean="0">
                <a:sym typeface="Wingdings"/>
              </a:rPr>
              <a:t>template</a:t>
            </a:r>
            <a:r>
              <a:rPr lang="de-DE" dirty="0" smtClean="0">
                <a:sym typeface="Wingdings"/>
              </a:rPr>
              <a:t> </a:t>
            </a:r>
            <a:r>
              <a:rPr lang="de-DE" dirty="0" err="1" smtClean="0">
                <a:sym typeface="Wingdings"/>
              </a:rPr>
              <a:t>of</a:t>
            </a:r>
            <a:r>
              <a:rPr lang="de-DE" dirty="0" smtClean="0">
                <a:sym typeface="Wingdings"/>
              </a:rPr>
              <a:t> </a:t>
            </a:r>
            <a:r>
              <a:rPr lang="de-DE" dirty="0" err="1" smtClean="0">
                <a:sym typeface="Wingdings"/>
              </a:rPr>
              <a:t>part</a:t>
            </a:r>
            <a:r>
              <a:rPr lang="de-DE" dirty="0" smtClean="0">
                <a:sym typeface="Wingdings"/>
              </a:rPr>
              <a:t> 1. </a:t>
            </a:r>
            <a:br>
              <a:rPr lang="de-DE" dirty="0" smtClean="0">
                <a:sym typeface="Wingdings"/>
              </a:rPr>
            </a:br>
            <a:r>
              <a:rPr lang="de-DE" dirty="0" err="1" smtClean="0">
                <a:sym typeface="Wingdings"/>
              </a:rPr>
              <a:t>Define</a:t>
            </a:r>
            <a:r>
              <a:rPr lang="de-DE" dirty="0">
                <a:sym typeface="Wingdings"/>
              </a:rPr>
              <a:t> 2 </a:t>
            </a:r>
            <a:r>
              <a:rPr lang="de-DE" dirty="0" smtClean="0">
                <a:sym typeface="Wingdings"/>
              </a:rPr>
              <a:t>AWS</a:t>
            </a:r>
            <a:r>
              <a:rPr lang="de-DE" dirty="0">
                <a:sym typeface="Wingdings"/>
              </a:rPr>
              <a:t>::EC2::</a:t>
            </a:r>
            <a:r>
              <a:rPr lang="de-DE" dirty="0" smtClean="0">
                <a:sym typeface="Wingdings"/>
              </a:rPr>
              <a:t>Instance (Wordpress &amp; MySQL)</a:t>
            </a:r>
          </a:p>
          <a:p>
            <a:r>
              <a:rPr lang="de-DE" dirty="0" smtClean="0">
                <a:sym typeface="Wingdings"/>
              </a:rPr>
              <a:t>See </a:t>
            </a:r>
            <a:r>
              <a:rPr lang="de-DE" dirty="0" err="1" smtClean="0">
                <a:sym typeface="Wingdings"/>
              </a:rPr>
              <a:t>files</a:t>
            </a:r>
            <a:r>
              <a:rPr lang="de-DE" dirty="0">
                <a:sym typeface="Wingdings"/>
              </a:rPr>
              <a:t> </a:t>
            </a:r>
            <a:r>
              <a:rPr lang="de-DE" dirty="0" smtClean="0">
                <a:sym typeface="Wingdings"/>
              </a:rPr>
              <a:t>!</a:t>
            </a:r>
            <a:endParaRPr lang="de-DE" dirty="0">
              <a:sym typeface="Wingdings"/>
            </a:endParaRPr>
          </a:p>
        </p:txBody>
      </p:sp>
    </p:spTree>
    <p:extLst>
      <p:ext uri="{BB962C8B-B14F-4D97-AF65-F5344CB8AC3E}">
        <p14:creationId xmlns:p14="http://schemas.microsoft.com/office/powerpoint/2010/main" val="4543333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de-DE" sz="2800" dirty="0" smtClean="0"/>
              <a:t>Task 1 </a:t>
            </a:r>
            <a:r>
              <a:rPr lang="de-DE" sz="2800" dirty="0"/>
              <a:t>- </a:t>
            </a:r>
            <a:r>
              <a:rPr lang="de-DE" sz="2800" dirty="0" err="1"/>
              <a:t>Deploy</a:t>
            </a:r>
            <a:r>
              <a:rPr lang="de-DE" sz="2800" dirty="0"/>
              <a:t> </a:t>
            </a:r>
            <a:r>
              <a:rPr lang="de-DE" sz="2800" dirty="0" err="1"/>
              <a:t>WordPress</a:t>
            </a:r>
            <a:r>
              <a:rPr lang="de-DE" sz="2800" dirty="0"/>
              <a:t> </a:t>
            </a:r>
            <a:r>
              <a:rPr lang="de-DE" sz="2800" dirty="0" err="1"/>
              <a:t>using</a:t>
            </a:r>
            <a:r>
              <a:rPr lang="de-DE" sz="2800" dirty="0"/>
              <a:t> AWS </a:t>
            </a:r>
            <a:r>
              <a:rPr lang="de-DE" sz="2800" dirty="0" err="1" smtClean="0"/>
              <a:t>CloudFormation</a:t>
            </a:r>
            <a:r>
              <a:rPr lang="de-DE" sz="2800" dirty="0" smtClean="0"/>
              <a:t> (2)</a:t>
            </a:r>
            <a:r>
              <a:rPr lang="de-DE" sz="2800" dirty="0"/>
              <a:t/>
            </a:r>
            <a:br>
              <a:rPr lang="de-DE" sz="2800" dirty="0"/>
            </a:br>
            <a:endParaRPr lang="de-DE" sz="28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44973" y="2154936"/>
            <a:ext cx="8445331" cy="3332816"/>
          </a:xfrm>
        </p:spPr>
        <p:txBody>
          <a:bodyPr anchor="t">
            <a:noAutofit/>
          </a:bodyPr>
          <a:lstStyle/>
          <a:p>
            <a:r>
              <a:rPr lang="de-DE" sz="1800" dirty="0" smtClean="0">
                <a:sym typeface="Wingdings"/>
              </a:rPr>
              <a:t>Script </a:t>
            </a:r>
            <a:r>
              <a:rPr lang="de-DE" sz="1800" dirty="0" err="1" smtClean="0">
                <a:sym typeface="Wingdings"/>
              </a:rPr>
              <a:t>loads</a:t>
            </a:r>
            <a:r>
              <a:rPr lang="de-DE" sz="1800" dirty="0" smtClean="0">
                <a:sym typeface="Wingdings"/>
              </a:rPr>
              <a:t> </a:t>
            </a:r>
            <a:r>
              <a:rPr lang="de-DE" sz="1800" dirty="0" err="1" smtClean="0">
                <a:sym typeface="Wingdings"/>
              </a:rPr>
              <a:t>template</a:t>
            </a:r>
            <a:r>
              <a:rPr lang="de-DE" sz="1800" dirty="0" smtClean="0">
                <a:sym typeface="Wingdings"/>
              </a:rPr>
              <a:t> </a:t>
            </a:r>
            <a:r>
              <a:rPr lang="de-DE" sz="1800" dirty="0" err="1" smtClean="0">
                <a:sym typeface="Wingdings"/>
              </a:rPr>
              <a:t>to</a:t>
            </a:r>
            <a:r>
              <a:rPr lang="de-DE" sz="1800" dirty="0" smtClean="0">
                <a:sym typeface="Wingdings"/>
              </a:rPr>
              <a:t> </a:t>
            </a:r>
            <a:r>
              <a:rPr lang="de-DE" sz="1800" dirty="0" err="1" smtClean="0">
                <a:sym typeface="Wingdings"/>
              </a:rPr>
              <a:t>CloudFormation</a:t>
            </a:r>
            <a:r>
              <a:rPr lang="de-DE" sz="1800" dirty="0" smtClean="0">
                <a:sym typeface="Wingdings"/>
              </a:rPr>
              <a:t> </a:t>
            </a:r>
            <a:r>
              <a:rPr lang="de-DE" sz="1800" dirty="0" err="1" smtClean="0">
                <a:sym typeface="Wingdings"/>
              </a:rPr>
              <a:t>and</a:t>
            </a:r>
            <a:r>
              <a:rPr lang="de-DE" sz="1800" dirty="0" smtClean="0">
                <a:sym typeface="Wingdings"/>
              </a:rPr>
              <a:t> </a:t>
            </a:r>
            <a:r>
              <a:rPr lang="de-DE" sz="1800" dirty="0" err="1" smtClean="0">
                <a:sym typeface="Wingdings"/>
              </a:rPr>
              <a:t>triggers</a:t>
            </a:r>
            <a:r>
              <a:rPr lang="de-DE" sz="1800" dirty="0" smtClean="0">
                <a:sym typeface="Wingdings"/>
              </a:rPr>
              <a:t> </a:t>
            </a:r>
            <a:r>
              <a:rPr lang="de-DE" sz="1800" dirty="0" err="1" smtClean="0">
                <a:sym typeface="Wingdings"/>
              </a:rPr>
              <a:t>start</a:t>
            </a:r>
            <a:endParaRPr lang="de-DE" sz="1800" dirty="0" smtClean="0">
              <a:sym typeface="Wingdings"/>
            </a:endParaRPr>
          </a:p>
          <a:p>
            <a:endParaRPr lang="de-DE" sz="1800" dirty="0">
              <a:sym typeface="Wingdings"/>
            </a:endParaRPr>
          </a:p>
          <a:p>
            <a:endParaRPr lang="de-DE" sz="1800" dirty="0" smtClean="0">
              <a:sym typeface="Wingdings"/>
            </a:endParaRPr>
          </a:p>
          <a:p>
            <a:endParaRPr lang="de-DE" sz="1800" dirty="0">
              <a:sym typeface="Wingdings"/>
            </a:endParaRPr>
          </a:p>
          <a:p>
            <a:endParaRPr lang="de-DE" sz="1800" dirty="0" smtClean="0">
              <a:sym typeface="Wingdings"/>
            </a:endParaRPr>
          </a:p>
          <a:p>
            <a:endParaRPr lang="de-DE" sz="1800" dirty="0">
              <a:sym typeface="Wingdings"/>
            </a:endParaRPr>
          </a:p>
          <a:p>
            <a:endParaRPr lang="de-DE" sz="1800" dirty="0" smtClean="0">
              <a:sym typeface="Wingdings"/>
            </a:endParaRPr>
          </a:p>
          <a:p>
            <a:endParaRPr lang="de-DE" sz="1800" dirty="0" smtClean="0">
              <a:sym typeface="Wingdings"/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580965" y="2624248"/>
            <a:ext cx="8507002" cy="267765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de-DE" sz="1000" dirty="0" smtClean="0">
                <a:solidFill>
                  <a:schemeClr val="tx1"/>
                </a:solidFill>
                <a:latin typeface="Menlo-Regular" charset="0"/>
              </a:rPr>
              <a:t>01</a:t>
            </a:r>
            <a:r>
              <a:rPr lang="de-DE" sz="1200" dirty="0" smtClean="0">
                <a:solidFill>
                  <a:srgbClr val="007400"/>
                </a:solidFill>
                <a:latin typeface="Menlo-Regular" charset="0"/>
              </a:rPr>
              <a:t>	#!/</a:t>
            </a:r>
            <a:r>
              <a:rPr lang="de-DE" sz="1200" dirty="0" err="1">
                <a:solidFill>
                  <a:srgbClr val="007400"/>
                </a:solidFill>
                <a:latin typeface="Menlo-Regular" charset="0"/>
              </a:rPr>
              <a:t>usr</a:t>
            </a:r>
            <a:r>
              <a:rPr lang="de-DE" sz="1200" dirty="0">
                <a:solidFill>
                  <a:srgbClr val="007400"/>
                </a:solidFill>
                <a:latin typeface="Menlo-Regular" charset="0"/>
              </a:rPr>
              <a:t>/bin/</a:t>
            </a:r>
            <a:r>
              <a:rPr lang="de-DE" sz="1200" dirty="0" err="1">
                <a:solidFill>
                  <a:srgbClr val="007400"/>
                </a:solidFill>
                <a:latin typeface="Menlo-Regular" charset="0"/>
              </a:rPr>
              <a:t>env</a:t>
            </a:r>
            <a:r>
              <a:rPr lang="de-DE" sz="1200" dirty="0">
                <a:solidFill>
                  <a:srgbClr val="007400"/>
                </a:solidFill>
                <a:latin typeface="Menlo-Regular" charset="0"/>
              </a:rPr>
              <a:t> sh</a:t>
            </a:r>
            <a:endParaRPr lang="de-DE" sz="12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de-DE" sz="1000" dirty="0" smtClean="0">
                <a:solidFill>
                  <a:srgbClr val="000000"/>
                </a:solidFill>
                <a:latin typeface="Menlo-Regular" charset="0"/>
              </a:rPr>
              <a:t>02</a:t>
            </a:r>
            <a:r>
              <a:rPr lang="de-DE" sz="1200" dirty="0" smtClean="0">
                <a:solidFill>
                  <a:srgbClr val="000000"/>
                </a:solidFill>
                <a:latin typeface="Menlo-Regular" charset="0"/>
              </a:rPr>
              <a:t>	</a:t>
            </a:r>
            <a:endParaRPr lang="de-DE" sz="12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de-DE" sz="1000" dirty="0" smtClean="0">
                <a:solidFill>
                  <a:schemeClr val="tx1"/>
                </a:solidFill>
                <a:latin typeface="Menlo-Regular" charset="0"/>
              </a:rPr>
              <a:t>03</a:t>
            </a:r>
            <a:r>
              <a:rPr lang="de-DE" sz="1200" dirty="0" smtClean="0">
                <a:solidFill>
                  <a:srgbClr val="007400"/>
                </a:solidFill>
                <a:latin typeface="Menlo-Regular" charset="0"/>
              </a:rPr>
              <a:t>	# </a:t>
            </a:r>
            <a:r>
              <a:rPr lang="de-DE" sz="1200" dirty="0">
                <a:solidFill>
                  <a:srgbClr val="007400"/>
                </a:solidFill>
                <a:latin typeface="Menlo-Regular" charset="0"/>
              </a:rPr>
              <a:t>Script </a:t>
            </a:r>
            <a:r>
              <a:rPr lang="de-DE" sz="1200" dirty="0" err="1">
                <a:solidFill>
                  <a:srgbClr val="007400"/>
                </a:solidFill>
                <a:latin typeface="Menlo-Regular" charset="0"/>
              </a:rPr>
              <a:t>for</a:t>
            </a:r>
            <a:r>
              <a:rPr lang="de-DE" sz="1200" dirty="0">
                <a:solidFill>
                  <a:srgbClr val="007400"/>
                </a:solidFill>
                <a:latin typeface="Menlo-Regular" charset="0"/>
              </a:rPr>
              <a:t> </a:t>
            </a:r>
            <a:r>
              <a:rPr lang="de-DE" sz="1200" dirty="0" err="1">
                <a:solidFill>
                  <a:srgbClr val="007400"/>
                </a:solidFill>
                <a:latin typeface="Menlo-Regular" charset="0"/>
              </a:rPr>
              <a:t>automatic</a:t>
            </a:r>
            <a:r>
              <a:rPr lang="de-DE" sz="1200" dirty="0">
                <a:solidFill>
                  <a:srgbClr val="007400"/>
                </a:solidFill>
                <a:latin typeface="Menlo-Regular" charset="0"/>
              </a:rPr>
              <a:t> </a:t>
            </a:r>
            <a:r>
              <a:rPr lang="de-DE" sz="1200" dirty="0" err="1">
                <a:solidFill>
                  <a:srgbClr val="007400"/>
                </a:solidFill>
                <a:latin typeface="Menlo-Regular" charset="0"/>
              </a:rPr>
              <a:t>deployment</a:t>
            </a:r>
            <a:r>
              <a:rPr lang="de-DE" sz="1200" dirty="0">
                <a:solidFill>
                  <a:srgbClr val="007400"/>
                </a:solidFill>
                <a:latin typeface="Menlo-Regular" charset="0"/>
              </a:rPr>
              <a:t> </a:t>
            </a:r>
            <a:r>
              <a:rPr lang="de-DE" sz="1200" dirty="0" err="1">
                <a:solidFill>
                  <a:srgbClr val="007400"/>
                </a:solidFill>
                <a:latin typeface="Menlo-Regular" charset="0"/>
              </a:rPr>
              <a:t>of</a:t>
            </a:r>
            <a:r>
              <a:rPr lang="de-DE" sz="1200" dirty="0">
                <a:solidFill>
                  <a:srgbClr val="007400"/>
                </a:solidFill>
                <a:latin typeface="Menlo-Regular" charset="0"/>
              </a:rPr>
              <a:t> </a:t>
            </a:r>
            <a:r>
              <a:rPr lang="de-DE" sz="1200" dirty="0" err="1">
                <a:solidFill>
                  <a:srgbClr val="007400"/>
                </a:solidFill>
                <a:latin typeface="Menlo-Regular" charset="0"/>
              </a:rPr>
              <a:t>our</a:t>
            </a:r>
            <a:r>
              <a:rPr lang="de-DE" sz="1200" dirty="0">
                <a:solidFill>
                  <a:srgbClr val="007400"/>
                </a:solidFill>
                <a:latin typeface="Menlo-Regular" charset="0"/>
              </a:rPr>
              <a:t> Wordpress/MySQL EC2 </a:t>
            </a:r>
            <a:r>
              <a:rPr lang="de-DE" sz="1200" dirty="0" err="1">
                <a:solidFill>
                  <a:srgbClr val="007400"/>
                </a:solidFill>
                <a:latin typeface="Menlo-Regular" charset="0"/>
              </a:rPr>
              <a:t>instances</a:t>
            </a:r>
            <a:r>
              <a:rPr lang="de-DE" sz="1200" dirty="0">
                <a:solidFill>
                  <a:srgbClr val="007400"/>
                </a:solidFill>
                <a:latin typeface="Menlo-Regular" charset="0"/>
              </a:rPr>
              <a:t>. </a:t>
            </a:r>
            <a:endParaRPr lang="de-DE" sz="12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de-DE" sz="1000" dirty="0" smtClean="0">
                <a:solidFill>
                  <a:srgbClr val="000000"/>
                </a:solidFill>
                <a:latin typeface="Menlo-Regular" charset="0"/>
              </a:rPr>
              <a:t>04</a:t>
            </a:r>
            <a:r>
              <a:rPr lang="de-DE" sz="1200" dirty="0" smtClean="0">
                <a:solidFill>
                  <a:srgbClr val="000000"/>
                </a:solidFill>
                <a:latin typeface="Menlo-Regular" charset="0"/>
              </a:rPr>
              <a:t>	</a:t>
            </a:r>
            <a:endParaRPr lang="de-DE" sz="12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de-DE" sz="1000" dirty="0" smtClean="0">
                <a:solidFill>
                  <a:srgbClr val="000000"/>
                </a:solidFill>
                <a:latin typeface="Menlo-Regular" charset="0"/>
              </a:rPr>
              <a:t>05</a:t>
            </a:r>
            <a:r>
              <a:rPr lang="de-DE" sz="1200" dirty="0" smtClean="0">
                <a:solidFill>
                  <a:srgbClr val="000000"/>
                </a:solidFill>
                <a:latin typeface="Menlo-Regular" charset="0"/>
              </a:rPr>
              <a:t>	</a:t>
            </a:r>
            <a:r>
              <a:rPr lang="de-DE" sz="1200" dirty="0" err="1" smtClean="0">
                <a:solidFill>
                  <a:srgbClr val="000000"/>
                </a:solidFill>
                <a:latin typeface="Menlo-Regular" charset="0"/>
              </a:rPr>
              <a:t>aws</a:t>
            </a:r>
            <a:r>
              <a:rPr lang="de-DE" sz="1200" dirty="0" smtClean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de-DE" sz="1200" dirty="0" err="1">
                <a:solidFill>
                  <a:srgbClr val="000000"/>
                </a:solidFill>
                <a:latin typeface="Menlo-Regular" charset="0"/>
              </a:rPr>
              <a:t>cloudformation</a:t>
            </a:r>
            <a:r>
              <a:rPr lang="de-DE" sz="12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de-DE" sz="1200" dirty="0" err="1">
                <a:solidFill>
                  <a:srgbClr val="000000"/>
                </a:solidFill>
                <a:latin typeface="Menlo-Regular" charset="0"/>
              </a:rPr>
              <a:t>create-stack</a:t>
            </a:r>
            <a:r>
              <a:rPr lang="de-DE" sz="1200" dirty="0">
                <a:solidFill>
                  <a:srgbClr val="000000"/>
                </a:solidFill>
                <a:latin typeface="Menlo-Regular" charset="0"/>
              </a:rPr>
              <a:t> \</a:t>
            </a:r>
          </a:p>
          <a:p>
            <a:r>
              <a:rPr lang="de-DE" sz="1200" dirty="0">
                <a:solidFill>
                  <a:srgbClr val="000000"/>
                </a:solidFill>
                <a:latin typeface="Menlo-Regular" charset="0"/>
              </a:rPr>
              <a:t>	</a:t>
            </a:r>
            <a:r>
              <a:rPr lang="de-DE" sz="1200" dirty="0" smtClean="0">
                <a:solidFill>
                  <a:srgbClr val="000000"/>
                </a:solidFill>
                <a:latin typeface="Menlo-Regular" charset="0"/>
              </a:rPr>
              <a:t>	--</a:t>
            </a:r>
            <a:r>
              <a:rPr lang="de-DE" sz="1200" dirty="0" err="1">
                <a:solidFill>
                  <a:srgbClr val="000000"/>
                </a:solidFill>
                <a:latin typeface="Menlo-Regular" charset="0"/>
              </a:rPr>
              <a:t>stack</a:t>
            </a:r>
            <a:r>
              <a:rPr lang="de-DE" sz="1200" dirty="0">
                <a:solidFill>
                  <a:srgbClr val="000000"/>
                </a:solidFill>
                <a:latin typeface="Menlo-Regular" charset="0"/>
              </a:rPr>
              <a:t>-name Group2-WordPress-MySQL-DEMO \</a:t>
            </a:r>
          </a:p>
          <a:p>
            <a:r>
              <a:rPr lang="de-DE" sz="1200" dirty="0">
                <a:solidFill>
                  <a:srgbClr val="000000"/>
                </a:solidFill>
                <a:latin typeface="Menlo-Regular" charset="0"/>
              </a:rPr>
              <a:t>	</a:t>
            </a:r>
            <a:r>
              <a:rPr lang="de-DE" sz="1200" dirty="0" smtClean="0">
                <a:solidFill>
                  <a:srgbClr val="000000"/>
                </a:solidFill>
                <a:latin typeface="Menlo-Regular" charset="0"/>
              </a:rPr>
              <a:t>	--</a:t>
            </a:r>
            <a:r>
              <a:rPr lang="de-DE" sz="1200" dirty="0">
                <a:solidFill>
                  <a:srgbClr val="000000"/>
                </a:solidFill>
                <a:latin typeface="Menlo-Regular" charset="0"/>
              </a:rPr>
              <a:t>template-body </a:t>
            </a:r>
            <a:r>
              <a:rPr lang="de-DE" sz="1200" dirty="0" err="1">
                <a:solidFill>
                  <a:srgbClr val="000000"/>
                </a:solidFill>
                <a:latin typeface="Menlo-Regular" charset="0"/>
              </a:rPr>
              <a:t>file</a:t>
            </a:r>
            <a:r>
              <a:rPr lang="de-DE" sz="1200" dirty="0">
                <a:solidFill>
                  <a:srgbClr val="000000"/>
                </a:solidFill>
                <a:latin typeface="Menlo-Regular" charset="0"/>
              </a:rPr>
              <a:t>://</a:t>
            </a:r>
            <a:r>
              <a:rPr lang="de-DE" sz="1200" dirty="0" err="1">
                <a:solidFill>
                  <a:srgbClr val="000000"/>
                </a:solidFill>
                <a:latin typeface="Menlo-Regular" charset="0"/>
              </a:rPr>
              <a:t>wordpress_mysql.json</a:t>
            </a:r>
            <a:r>
              <a:rPr lang="de-DE" sz="1200" dirty="0">
                <a:solidFill>
                  <a:srgbClr val="000000"/>
                </a:solidFill>
                <a:latin typeface="Menlo-Regular" charset="0"/>
              </a:rPr>
              <a:t> \</a:t>
            </a:r>
          </a:p>
          <a:p>
            <a:r>
              <a:rPr lang="de-DE" sz="1200" dirty="0">
                <a:solidFill>
                  <a:srgbClr val="000000"/>
                </a:solidFill>
                <a:latin typeface="Menlo-Regular" charset="0"/>
              </a:rPr>
              <a:t>	</a:t>
            </a:r>
            <a:r>
              <a:rPr lang="de-DE" sz="1200" dirty="0" smtClean="0">
                <a:solidFill>
                  <a:srgbClr val="000000"/>
                </a:solidFill>
                <a:latin typeface="Menlo-Regular" charset="0"/>
              </a:rPr>
              <a:t>	--</a:t>
            </a:r>
            <a:r>
              <a:rPr lang="de-DE" sz="1200" dirty="0">
                <a:solidFill>
                  <a:srgbClr val="000000"/>
                </a:solidFill>
                <a:latin typeface="Menlo-Regular" charset="0"/>
              </a:rPr>
              <a:t>parameters \</a:t>
            </a:r>
          </a:p>
          <a:p>
            <a:r>
              <a:rPr lang="de-DE" sz="1200" dirty="0">
                <a:solidFill>
                  <a:srgbClr val="000000"/>
                </a:solidFill>
                <a:latin typeface="Menlo-Regular" charset="0"/>
              </a:rPr>
              <a:t>	</a:t>
            </a:r>
            <a:r>
              <a:rPr lang="de-DE" sz="1200" dirty="0" smtClean="0">
                <a:solidFill>
                  <a:srgbClr val="000000"/>
                </a:solidFill>
                <a:latin typeface="Menlo-Regular" charset="0"/>
              </a:rPr>
              <a:t>	</a:t>
            </a:r>
            <a:r>
              <a:rPr lang="de-DE" sz="1200" dirty="0" err="1" smtClean="0">
                <a:solidFill>
                  <a:srgbClr val="000000"/>
                </a:solidFill>
                <a:latin typeface="Menlo-Regular" charset="0"/>
              </a:rPr>
              <a:t>ParameterKey</a:t>
            </a:r>
            <a:r>
              <a:rPr lang="de-DE" sz="1200" dirty="0" smtClean="0">
                <a:solidFill>
                  <a:srgbClr val="000000"/>
                </a:solidFill>
                <a:latin typeface="Menlo-Regular" charset="0"/>
              </a:rPr>
              <a:t>=</a:t>
            </a:r>
            <a:r>
              <a:rPr lang="de-DE" sz="1200" dirty="0" err="1" smtClean="0">
                <a:solidFill>
                  <a:srgbClr val="000000"/>
                </a:solidFill>
                <a:latin typeface="Menlo-Regular" charset="0"/>
              </a:rPr>
              <a:t>DBName,ParameterValue</a:t>
            </a:r>
            <a:r>
              <a:rPr lang="de-DE" sz="1200" dirty="0" smtClean="0">
                <a:solidFill>
                  <a:srgbClr val="000000"/>
                </a:solidFill>
                <a:latin typeface="Menlo-Regular" charset="0"/>
              </a:rPr>
              <a:t>=</a:t>
            </a:r>
            <a:r>
              <a:rPr lang="de-DE" sz="1200" dirty="0" err="1" smtClean="0">
                <a:solidFill>
                  <a:srgbClr val="000000"/>
                </a:solidFill>
                <a:latin typeface="Menlo-Regular" charset="0"/>
              </a:rPr>
              <a:t>wordpressdb,UsePreviousValue</a:t>
            </a:r>
            <a:r>
              <a:rPr lang="de-DE" sz="1200" dirty="0" smtClean="0">
                <a:solidFill>
                  <a:srgbClr val="000000"/>
                </a:solidFill>
                <a:latin typeface="Menlo-Regular" charset="0"/>
              </a:rPr>
              <a:t>=</a:t>
            </a:r>
            <a:r>
              <a:rPr lang="de-DE" sz="1200" dirty="0" err="1" smtClean="0">
                <a:solidFill>
                  <a:srgbClr val="000000"/>
                </a:solidFill>
                <a:latin typeface="Menlo-Regular" charset="0"/>
              </a:rPr>
              <a:t>false</a:t>
            </a:r>
            <a:r>
              <a:rPr lang="de-DE" sz="1200" dirty="0" smtClean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de-DE" sz="1200" dirty="0">
                <a:solidFill>
                  <a:srgbClr val="000000"/>
                </a:solidFill>
                <a:latin typeface="Menlo-Regular" charset="0"/>
              </a:rPr>
              <a:t>\</a:t>
            </a:r>
          </a:p>
          <a:p>
            <a:r>
              <a:rPr lang="de-DE" sz="1200" dirty="0">
                <a:solidFill>
                  <a:srgbClr val="000000"/>
                </a:solidFill>
                <a:latin typeface="Menlo-Regular" charset="0"/>
              </a:rPr>
              <a:t>	</a:t>
            </a:r>
            <a:r>
              <a:rPr lang="de-DE" sz="1200" dirty="0" smtClean="0">
                <a:solidFill>
                  <a:srgbClr val="000000"/>
                </a:solidFill>
                <a:latin typeface="Menlo-Regular" charset="0"/>
              </a:rPr>
              <a:t>	</a:t>
            </a:r>
            <a:r>
              <a:rPr lang="de-DE" sz="1200" dirty="0" err="1" smtClean="0">
                <a:solidFill>
                  <a:srgbClr val="000000"/>
                </a:solidFill>
                <a:latin typeface="Menlo-Regular" charset="0"/>
              </a:rPr>
              <a:t>ParameterKey</a:t>
            </a:r>
            <a:r>
              <a:rPr lang="de-DE" sz="1200" dirty="0" smtClean="0">
                <a:solidFill>
                  <a:srgbClr val="000000"/>
                </a:solidFill>
                <a:latin typeface="Menlo-Regular" charset="0"/>
              </a:rPr>
              <a:t>=</a:t>
            </a:r>
            <a:r>
              <a:rPr lang="de-DE" sz="1200" dirty="0" err="1" smtClean="0">
                <a:solidFill>
                  <a:srgbClr val="000000"/>
                </a:solidFill>
                <a:latin typeface="Menlo-Regular" charset="0"/>
              </a:rPr>
              <a:t>DBUser,ParameterValue</a:t>
            </a:r>
            <a:r>
              <a:rPr lang="de-DE" sz="1200" dirty="0" smtClean="0">
                <a:solidFill>
                  <a:srgbClr val="000000"/>
                </a:solidFill>
                <a:latin typeface="Menlo-Regular" charset="0"/>
              </a:rPr>
              <a:t>=</a:t>
            </a:r>
            <a:r>
              <a:rPr lang="de-DE" sz="1200" dirty="0" err="1" smtClean="0">
                <a:solidFill>
                  <a:srgbClr val="000000"/>
                </a:solidFill>
                <a:latin typeface="Menlo-Regular" charset="0"/>
              </a:rPr>
              <a:t>wordpress,UsePreviousValue</a:t>
            </a:r>
            <a:r>
              <a:rPr lang="de-DE" sz="1200" dirty="0" smtClean="0">
                <a:solidFill>
                  <a:srgbClr val="000000"/>
                </a:solidFill>
                <a:latin typeface="Menlo-Regular" charset="0"/>
              </a:rPr>
              <a:t>=</a:t>
            </a:r>
            <a:r>
              <a:rPr lang="de-DE" sz="1200" dirty="0" err="1" smtClean="0">
                <a:solidFill>
                  <a:srgbClr val="000000"/>
                </a:solidFill>
                <a:latin typeface="Menlo-Regular" charset="0"/>
              </a:rPr>
              <a:t>false</a:t>
            </a:r>
            <a:r>
              <a:rPr lang="de-DE" sz="1200" dirty="0" smtClean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de-DE" sz="1200" dirty="0">
                <a:solidFill>
                  <a:srgbClr val="000000"/>
                </a:solidFill>
                <a:latin typeface="Menlo-Regular" charset="0"/>
              </a:rPr>
              <a:t>\</a:t>
            </a:r>
          </a:p>
          <a:p>
            <a:r>
              <a:rPr lang="de-DE" sz="1200" dirty="0">
                <a:solidFill>
                  <a:srgbClr val="000000"/>
                </a:solidFill>
                <a:latin typeface="Menlo-Regular" charset="0"/>
              </a:rPr>
              <a:t>	</a:t>
            </a:r>
            <a:r>
              <a:rPr lang="de-DE" sz="1200" dirty="0" smtClean="0">
                <a:solidFill>
                  <a:srgbClr val="000000"/>
                </a:solidFill>
                <a:latin typeface="Menlo-Regular" charset="0"/>
              </a:rPr>
              <a:t>	</a:t>
            </a:r>
            <a:r>
              <a:rPr lang="de-DE" sz="1200" dirty="0" err="1" smtClean="0">
                <a:solidFill>
                  <a:srgbClr val="000000"/>
                </a:solidFill>
                <a:latin typeface="Menlo-Regular" charset="0"/>
              </a:rPr>
              <a:t>ParameterKey</a:t>
            </a:r>
            <a:r>
              <a:rPr lang="de-DE" sz="1200" dirty="0" smtClean="0">
                <a:solidFill>
                  <a:srgbClr val="000000"/>
                </a:solidFill>
                <a:latin typeface="Menlo-Regular" charset="0"/>
              </a:rPr>
              <a:t>=</a:t>
            </a:r>
            <a:r>
              <a:rPr lang="de-DE" sz="1200" dirty="0" err="1" smtClean="0">
                <a:solidFill>
                  <a:srgbClr val="000000"/>
                </a:solidFill>
                <a:latin typeface="Menlo-Regular" charset="0"/>
              </a:rPr>
              <a:t>DBPassword,ParameterValue</a:t>
            </a:r>
            <a:r>
              <a:rPr lang="de-DE" sz="1200" dirty="0" smtClean="0">
                <a:solidFill>
                  <a:srgbClr val="000000"/>
                </a:solidFill>
                <a:latin typeface="Menlo-Regular" charset="0"/>
              </a:rPr>
              <a:t>=</a:t>
            </a:r>
            <a:r>
              <a:rPr lang="de-DE" sz="1200" dirty="0" smtClean="0">
                <a:solidFill>
                  <a:srgbClr val="1C00CF"/>
                </a:solidFill>
                <a:latin typeface="Menlo-Regular" charset="0"/>
              </a:rPr>
              <a:t>123456789</a:t>
            </a:r>
            <a:r>
              <a:rPr lang="de-DE" sz="1200" dirty="0" smtClean="0">
                <a:solidFill>
                  <a:srgbClr val="000000"/>
                </a:solidFill>
                <a:latin typeface="Menlo-Regular" charset="0"/>
              </a:rPr>
              <a:t>,UsePreviousValue=</a:t>
            </a:r>
            <a:r>
              <a:rPr lang="de-DE" sz="1200" dirty="0" err="1" smtClean="0">
                <a:solidFill>
                  <a:srgbClr val="000000"/>
                </a:solidFill>
                <a:latin typeface="Menlo-Regular" charset="0"/>
              </a:rPr>
              <a:t>false</a:t>
            </a:r>
            <a:r>
              <a:rPr lang="de-DE" sz="1200" dirty="0" smtClean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de-DE" sz="1200" dirty="0">
                <a:solidFill>
                  <a:srgbClr val="000000"/>
                </a:solidFill>
                <a:latin typeface="Menlo-Regular" charset="0"/>
              </a:rPr>
              <a:t>\</a:t>
            </a:r>
          </a:p>
          <a:p>
            <a:r>
              <a:rPr lang="de-DE" sz="1200" dirty="0">
                <a:solidFill>
                  <a:srgbClr val="000000"/>
                </a:solidFill>
                <a:latin typeface="Menlo-Regular" charset="0"/>
              </a:rPr>
              <a:t>	</a:t>
            </a:r>
            <a:r>
              <a:rPr lang="de-DE" sz="1200" dirty="0" smtClean="0">
                <a:solidFill>
                  <a:srgbClr val="000000"/>
                </a:solidFill>
                <a:latin typeface="Menlo-Regular" charset="0"/>
              </a:rPr>
              <a:t>	</a:t>
            </a:r>
            <a:r>
              <a:rPr lang="de-DE" sz="1200" dirty="0" err="1" smtClean="0">
                <a:solidFill>
                  <a:srgbClr val="000000"/>
                </a:solidFill>
                <a:latin typeface="Menlo-Regular" charset="0"/>
              </a:rPr>
              <a:t>ParameterKey</a:t>
            </a:r>
            <a:r>
              <a:rPr lang="de-DE" sz="1200" dirty="0" smtClean="0">
                <a:solidFill>
                  <a:srgbClr val="000000"/>
                </a:solidFill>
                <a:latin typeface="Menlo-Regular" charset="0"/>
              </a:rPr>
              <a:t>=</a:t>
            </a:r>
            <a:r>
              <a:rPr lang="de-DE" sz="1200" dirty="0" err="1" smtClean="0">
                <a:solidFill>
                  <a:srgbClr val="000000"/>
                </a:solidFill>
                <a:latin typeface="Menlo-Regular" charset="0"/>
              </a:rPr>
              <a:t>DBRootPassword,ParameterValue</a:t>
            </a:r>
            <a:r>
              <a:rPr lang="de-DE" sz="1200" dirty="0" smtClean="0">
                <a:solidFill>
                  <a:srgbClr val="000000"/>
                </a:solidFill>
                <a:latin typeface="Menlo-Regular" charset="0"/>
              </a:rPr>
              <a:t>=</a:t>
            </a:r>
            <a:r>
              <a:rPr lang="de-DE" sz="1200" dirty="0" smtClean="0">
                <a:solidFill>
                  <a:srgbClr val="1C00CF"/>
                </a:solidFill>
                <a:latin typeface="Menlo-Regular" charset="0"/>
              </a:rPr>
              <a:t>123456789</a:t>
            </a:r>
            <a:r>
              <a:rPr lang="de-DE" sz="1200" dirty="0" smtClean="0">
                <a:solidFill>
                  <a:srgbClr val="000000"/>
                </a:solidFill>
                <a:latin typeface="Menlo-Regular" charset="0"/>
              </a:rPr>
              <a:t>abc,UsePreviousValue=</a:t>
            </a:r>
            <a:r>
              <a:rPr lang="de-DE" sz="1200" dirty="0" err="1" smtClean="0">
                <a:solidFill>
                  <a:srgbClr val="000000"/>
                </a:solidFill>
                <a:latin typeface="Menlo-Regular" charset="0"/>
              </a:rPr>
              <a:t>false</a:t>
            </a:r>
            <a:r>
              <a:rPr lang="de-DE" sz="1200" dirty="0" smtClean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de-DE" sz="1200" dirty="0">
                <a:solidFill>
                  <a:srgbClr val="000000"/>
                </a:solidFill>
                <a:latin typeface="Menlo-Regular" charset="0"/>
              </a:rPr>
              <a:t>\</a:t>
            </a:r>
          </a:p>
          <a:p>
            <a:r>
              <a:rPr lang="de-DE" sz="1200" dirty="0">
                <a:solidFill>
                  <a:srgbClr val="000000"/>
                </a:solidFill>
                <a:latin typeface="Menlo-Regular" charset="0"/>
              </a:rPr>
              <a:t>	</a:t>
            </a:r>
            <a:r>
              <a:rPr lang="de-DE" sz="1200" dirty="0" smtClean="0">
                <a:solidFill>
                  <a:srgbClr val="000000"/>
                </a:solidFill>
                <a:latin typeface="Menlo-Regular" charset="0"/>
              </a:rPr>
              <a:t>	</a:t>
            </a:r>
            <a:r>
              <a:rPr lang="de-DE" sz="1200" dirty="0" err="1" smtClean="0">
                <a:solidFill>
                  <a:srgbClr val="000000"/>
                </a:solidFill>
                <a:latin typeface="Menlo-Regular" charset="0"/>
              </a:rPr>
              <a:t>ParameterKey</a:t>
            </a:r>
            <a:r>
              <a:rPr lang="de-DE" sz="1200" dirty="0" smtClean="0">
                <a:solidFill>
                  <a:srgbClr val="000000"/>
                </a:solidFill>
                <a:latin typeface="Menlo-Regular" charset="0"/>
              </a:rPr>
              <a:t>=</a:t>
            </a:r>
            <a:r>
              <a:rPr lang="de-DE" sz="1200" dirty="0" err="1" smtClean="0">
                <a:solidFill>
                  <a:srgbClr val="000000"/>
                </a:solidFill>
                <a:latin typeface="Menlo-Regular" charset="0"/>
              </a:rPr>
              <a:t>KeyName,ParameterValue</a:t>
            </a:r>
            <a:r>
              <a:rPr lang="de-DE" sz="1200" dirty="0" smtClean="0">
                <a:solidFill>
                  <a:srgbClr val="000000"/>
                </a:solidFill>
                <a:latin typeface="Menlo-Regular" charset="0"/>
              </a:rPr>
              <a:t>=</a:t>
            </a:r>
            <a:r>
              <a:rPr lang="de-DE" sz="1200" dirty="0" err="1" smtClean="0">
                <a:solidFill>
                  <a:srgbClr val="000000"/>
                </a:solidFill>
                <a:latin typeface="Menlo-Regular" charset="0"/>
              </a:rPr>
              <a:t>Cloud_FaPra,UsePreviousValue</a:t>
            </a:r>
            <a:r>
              <a:rPr lang="de-DE" sz="1200" dirty="0" smtClean="0">
                <a:solidFill>
                  <a:srgbClr val="000000"/>
                </a:solidFill>
                <a:latin typeface="Menlo-Regular" charset="0"/>
              </a:rPr>
              <a:t>=</a:t>
            </a:r>
            <a:r>
              <a:rPr lang="de-DE" sz="1200" dirty="0" err="1" smtClean="0">
                <a:solidFill>
                  <a:srgbClr val="000000"/>
                </a:solidFill>
                <a:latin typeface="Menlo-Regular" charset="0"/>
              </a:rPr>
              <a:t>false</a:t>
            </a:r>
            <a:r>
              <a:rPr lang="de-DE" sz="1200" dirty="0" smtClean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de-DE" sz="1200" dirty="0">
                <a:solidFill>
                  <a:srgbClr val="000000"/>
                </a:solidFill>
                <a:latin typeface="Menlo-Regular" charset="0"/>
              </a:rPr>
              <a:t>\</a:t>
            </a:r>
          </a:p>
          <a:p>
            <a:r>
              <a:rPr lang="de-DE" sz="1200" dirty="0">
                <a:solidFill>
                  <a:srgbClr val="000000"/>
                </a:solidFill>
                <a:latin typeface="Menlo-Regular" charset="0"/>
              </a:rPr>
              <a:t>	</a:t>
            </a:r>
            <a:r>
              <a:rPr lang="de-DE" sz="1200" dirty="0" smtClean="0">
                <a:solidFill>
                  <a:srgbClr val="000000"/>
                </a:solidFill>
                <a:latin typeface="Menlo-Regular" charset="0"/>
              </a:rPr>
              <a:t>	--</a:t>
            </a:r>
            <a:r>
              <a:rPr lang="de-DE" sz="1200" dirty="0">
                <a:solidFill>
                  <a:srgbClr val="000000"/>
                </a:solidFill>
                <a:latin typeface="Menlo-Regular" charset="0"/>
              </a:rPr>
              <a:t>timeout-</a:t>
            </a:r>
            <a:r>
              <a:rPr lang="de-DE" sz="1200" dirty="0">
                <a:solidFill>
                  <a:srgbClr val="AA0D91"/>
                </a:solidFill>
                <a:latin typeface="Menlo-Regular" charset="0"/>
              </a:rPr>
              <a:t>in</a:t>
            </a:r>
            <a:r>
              <a:rPr lang="de-DE" sz="1200" dirty="0">
                <a:solidFill>
                  <a:srgbClr val="000000"/>
                </a:solidFill>
                <a:latin typeface="Menlo-Regular" charset="0"/>
              </a:rPr>
              <a:t>-</a:t>
            </a:r>
            <a:r>
              <a:rPr lang="de-DE" sz="1200" dirty="0" err="1">
                <a:solidFill>
                  <a:srgbClr val="000000"/>
                </a:solidFill>
                <a:latin typeface="Menlo-Regular" charset="0"/>
              </a:rPr>
              <a:t>minutes</a:t>
            </a:r>
            <a:r>
              <a:rPr lang="de-DE" sz="12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de-DE" sz="1200" dirty="0">
                <a:solidFill>
                  <a:srgbClr val="1C00CF"/>
                </a:solidFill>
                <a:latin typeface="Menlo-Regular" charset="0"/>
              </a:rPr>
              <a:t>10</a:t>
            </a:r>
            <a:r>
              <a:rPr lang="de-DE" sz="1200" dirty="0">
                <a:solidFill>
                  <a:srgbClr val="000000"/>
                </a:solidFill>
                <a:latin typeface="Menlo-Regular" charset="0"/>
              </a:rPr>
              <a:t> \</a:t>
            </a:r>
            <a:endParaRPr lang="de-DE" dirty="0">
              <a:solidFill>
                <a:srgbClr val="000000"/>
              </a:solidFill>
              <a:latin typeface="Menlo-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03659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2"/>
          <p:cNvSpPr>
            <a:spLocks noGrp="1"/>
          </p:cNvSpPr>
          <p:nvPr>
            <p:ph idx="1"/>
          </p:nvPr>
        </p:nvSpPr>
        <p:spPr>
          <a:xfrm>
            <a:off x="844973" y="2154936"/>
            <a:ext cx="8445331" cy="3332816"/>
          </a:xfrm>
        </p:spPr>
        <p:txBody>
          <a:bodyPr anchor="t">
            <a:noAutofit/>
          </a:bodyPr>
          <a:lstStyle/>
          <a:p>
            <a:r>
              <a:rPr lang="de-DE" sz="1800" dirty="0" smtClean="0">
                <a:sym typeface="Wingdings"/>
              </a:rPr>
              <a:t>Script bootstraps </a:t>
            </a:r>
            <a:r>
              <a:rPr lang="de-DE" sz="1800" dirty="0" err="1" smtClean="0">
                <a:sym typeface="Wingdings"/>
              </a:rPr>
              <a:t>environment</a:t>
            </a:r>
            <a:r>
              <a:rPr lang="de-DE" sz="1800" dirty="0" smtClean="0">
                <a:sym typeface="Wingdings"/>
              </a:rPr>
              <a:t> </a:t>
            </a:r>
            <a:r>
              <a:rPr lang="de-DE" sz="1800" dirty="0" err="1" smtClean="0">
                <a:sym typeface="Wingdings"/>
              </a:rPr>
              <a:t>and</a:t>
            </a:r>
            <a:r>
              <a:rPr lang="de-DE" sz="1800" dirty="0" smtClean="0">
                <a:sym typeface="Wingdings"/>
              </a:rPr>
              <a:t> </a:t>
            </a:r>
            <a:r>
              <a:rPr lang="de-DE" sz="1800" dirty="0" err="1" smtClean="0">
                <a:sym typeface="Wingdings"/>
              </a:rPr>
              <a:t>deploys</a:t>
            </a:r>
            <a:r>
              <a:rPr lang="de-DE" sz="1800" dirty="0" smtClean="0">
                <a:sym typeface="Wingdings"/>
              </a:rPr>
              <a:t> </a:t>
            </a:r>
            <a:r>
              <a:rPr lang="de-DE" sz="1800" dirty="0" err="1" smtClean="0">
                <a:sym typeface="Wingdings"/>
              </a:rPr>
              <a:t>services</a:t>
            </a:r>
            <a:endParaRPr lang="de-DE" sz="1800" dirty="0">
              <a:sym typeface="Wingdings"/>
            </a:endParaRPr>
          </a:p>
          <a:p>
            <a:pPr marL="0" indent="0">
              <a:buNone/>
            </a:pPr>
            <a:endParaRPr lang="de-DE" sz="1800" dirty="0">
              <a:sym typeface="Wingdings"/>
            </a:endParaRPr>
          </a:p>
          <a:p>
            <a:endParaRPr lang="de-DE" sz="1800" dirty="0" smtClean="0">
              <a:sym typeface="Wingdings"/>
            </a:endParaRPr>
          </a:p>
          <a:p>
            <a:endParaRPr lang="de-DE" sz="1800" dirty="0">
              <a:sym typeface="Wingdings"/>
            </a:endParaRPr>
          </a:p>
          <a:p>
            <a:pPr marL="0" indent="0">
              <a:buNone/>
            </a:pPr>
            <a:endParaRPr lang="de-DE" sz="1800" dirty="0" smtClean="0">
              <a:sym typeface="Wingdings"/>
            </a:endParaRPr>
          </a:p>
          <a:p>
            <a:pPr marL="0" indent="0">
              <a:buNone/>
            </a:pPr>
            <a:endParaRPr lang="de-DE" sz="1800" dirty="0">
              <a:sym typeface="Wingdings"/>
            </a:endParaRPr>
          </a:p>
          <a:p>
            <a:pPr marL="0" indent="0">
              <a:buNone/>
            </a:pPr>
            <a:endParaRPr lang="de-DE" sz="1800" dirty="0">
              <a:sym typeface="Wingdings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de-DE" sz="2800" dirty="0"/>
              <a:t>Task 2 - </a:t>
            </a:r>
            <a:r>
              <a:rPr lang="de-DE" sz="2800" dirty="0" err="1"/>
              <a:t>Deploy</a:t>
            </a:r>
            <a:r>
              <a:rPr lang="de-DE" sz="2800" dirty="0"/>
              <a:t> </a:t>
            </a:r>
            <a:r>
              <a:rPr lang="de-DE" sz="2800" dirty="0" err="1"/>
              <a:t>WordPress</a:t>
            </a:r>
            <a:r>
              <a:rPr lang="de-DE" sz="2800" dirty="0"/>
              <a:t> </a:t>
            </a:r>
            <a:r>
              <a:rPr lang="de-DE" sz="2800" dirty="0" err="1"/>
              <a:t>using</a:t>
            </a:r>
            <a:r>
              <a:rPr lang="de-DE" sz="2800" dirty="0"/>
              <a:t> </a:t>
            </a:r>
            <a:r>
              <a:rPr lang="de-DE" sz="2800" dirty="0" err="1"/>
              <a:t>Juju</a:t>
            </a:r>
            <a:r>
              <a:rPr lang="de-DE" sz="2800" dirty="0"/>
              <a:t> (1)</a:t>
            </a:r>
            <a:br>
              <a:rPr lang="de-DE" sz="2800" dirty="0"/>
            </a:br>
            <a:r>
              <a:rPr lang="de-DE" sz="2800" dirty="0"/>
              <a:t> </a:t>
            </a:r>
            <a:br>
              <a:rPr lang="de-DE" sz="2800" dirty="0"/>
            </a:br>
            <a:endParaRPr lang="de-DE" sz="2800" dirty="0"/>
          </a:p>
        </p:txBody>
      </p:sp>
      <p:sp>
        <p:nvSpPr>
          <p:cNvPr id="4" name="Rechteck 3"/>
          <p:cNvSpPr/>
          <p:nvPr/>
        </p:nvSpPr>
        <p:spPr>
          <a:xfrm>
            <a:off x="1216152" y="2921383"/>
            <a:ext cx="7470648" cy="20313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de-DE" sz="1400" dirty="0" smtClean="0">
                <a:solidFill>
                  <a:srgbClr val="000000"/>
                </a:solidFill>
                <a:latin typeface="Menlo-Regular" charset="0"/>
              </a:rPr>
              <a:t>01</a:t>
            </a:r>
            <a:r>
              <a:rPr lang="de-DE" dirty="0" smtClean="0">
                <a:solidFill>
                  <a:srgbClr val="000000"/>
                </a:solidFill>
                <a:latin typeface="Menlo-Regular" charset="0"/>
              </a:rPr>
              <a:t>	</a:t>
            </a:r>
            <a:r>
              <a:rPr lang="de-DE" dirty="0" err="1" smtClean="0">
                <a:solidFill>
                  <a:srgbClr val="000000"/>
                </a:solidFill>
                <a:latin typeface="Menlo-Regular" charset="0"/>
              </a:rPr>
              <a:t>juju</a:t>
            </a:r>
            <a:r>
              <a:rPr lang="de-DE" dirty="0" smtClean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de-DE" dirty="0" err="1">
                <a:solidFill>
                  <a:srgbClr val="000000"/>
                </a:solidFill>
                <a:latin typeface="Menlo-Regular" charset="0"/>
              </a:rPr>
              <a:t>bootstrap</a:t>
            </a:r>
            <a:r>
              <a:rPr lang="de-DE" dirty="0">
                <a:solidFill>
                  <a:srgbClr val="000000"/>
                </a:solidFill>
                <a:latin typeface="Menlo-Regular" charset="0"/>
              </a:rPr>
              <a:t> --environment </a:t>
            </a:r>
            <a:r>
              <a:rPr lang="de-DE" dirty="0" err="1">
                <a:solidFill>
                  <a:srgbClr val="000000"/>
                </a:solidFill>
                <a:latin typeface="Menlo-Regular" charset="0"/>
              </a:rPr>
              <a:t>amazon</a:t>
            </a:r>
            <a:endParaRPr lang="de-DE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de-DE" sz="1400" dirty="0" smtClean="0">
                <a:solidFill>
                  <a:srgbClr val="000000"/>
                </a:solidFill>
                <a:latin typeface="Menlo-Regular" charset="0"/>
              </a:rPr>
              <a:t>02</a:t>
            </a:r>
            <a:r>
              <a:rPr lang="de-DE" dirty="0" smtClean="0">
                <a:solidFill>
                  <a:srgbClr val="000000"/>
                </a:solidFill>
                <a:latin typeface="Menlo-Regular" charset="0"/>
              </a:rPr>
              <a:t>	</a:t>
            </a:r>
            <a:r>
              <a:rPr lang="de-DE" dirty="0" err="1" smtClean="0">
                <a:solidFill>
                  <a:srgbClr val="000000"/>
                </a:solidFill>
                <a:latin typeface="Menlo-Regular" charset="0"/>
              </a:rPr>
              <a:t>juju</a:t>
            </a:r>
            <a:r>
              <a:rPr lang="de-DE" dirty="0" smtClean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de-DE" dirty="0" err="1">
                <a:solidFill>
                  <a:srgbClr val="000000"/>
                </a:solidFill>
                <a:latin typeface="Menlo-Regular" charset="0"/>
              </a:rPr>
              <a:t>deploy</a:t>
            </a:r>
            <a:r>
              <a:rPr lang="de-DE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de-DE" dirty="0" err="1">
                <a:solidFill>
                  <a:srgbClr val="000000"/>
                </a:solidFill>
                <a:latin typeface="Menlo-Regular" charset="0"/>
              </a:rPr>
              <a:t>wordpress</a:t>
            </a:r>
            <a:endParaRPr lang="de-DE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de-DE" sz="1400" dirty="0" smtClean="0">
                <a:solidFill>
                  <a:srgbClr val="000000"/>
                </a:solidFill>
                <a:latin typeface="Menlo-Regular" charset="0"/>
              </a:rPr>
              <a:t>03</a:t>
            </a:r>
            <a:r>
              <a:rPr lang="de-DE" dirty="0" smtClean="0">
                <a:solidFill>
                  <a:srgbClr val="000000"/>
                </a:solidFill>
                <a:latin typeface="Menlo-Regular" charset="0"/>
              </a:rPr>
              <a:t>	</a:t>
            </a:r>
            <a:r>
              <a:rPr lang="de-DE" dirty="0" err="1" smtClean="0">
                <a:solidFill>
                  <a:srgbClr val="000000"/>
                </a:solidFill>
                <a:latin typeface="Menlo-Regular" charset="0"/>
              </a:rPr>
              <a:t>juju</a:t>
            </a:r>
            <a:r>
              <a:rPr lang="de-DE" dirty="0" smtClean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de-DE" dirty="0" err="1">
                <a:solidFill>
                  <a:srgbClr val="000000"/>
                </a:solidFill>
                <a:latin typeface="Menlo-Regular" charset="0"/>
              </a:rPr>
              <a:t>deploy</a:t>
            </a:r>
            <a:r>
              <a:rPr lang="de-DE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de-DE" dirty="0" err="1">
                <a:solidFill>
                  <a:srgbClr val="000000"/>
                </a:solidFill>
                <a:latin typeface="Menlo-Regular" charset="0"/>
              </a:rPr>
              <a:t>mysql</a:t>
            </a:r>
            <a:endParaRPr lang="de-DE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de-DE" sz="1400" dirty="0" smtClean="0">
                <a:solidFill>
                  <a:srgbClr val="000000"/>
                </a:solidFill>
                <a:latin typeface="Menlo-Regular" charset="0"/>
              </a:rPr>
              <a:t>04</a:t>
            </a:r>
            <a:r>
              <a:rPr lang="de-DE" dirty="0" smtClean="0">
                <a:solidFill>
                  <a:srgbClr val="000000"/>
                </a:solidFill>
                <a:latin typeface="Menlo-Regular" charset="0"/>
              </a:rPr>
              <a:t>	</a:t>
            </a:r>
            <a:r>
              <a:rPr lang="de-DE" dirty="0" err="1" smtClean="0">
                <a:solidFill>
                  <a:srgbClr val="000000"/>
                </a:solidFill>
                <a:latin typeface="Menlo-Regular" charset="0"/>
              </a:rPr>
              <a:t>juju</a:t>
            </a:r>
            <a:r>
              <a:rPr lang="de-DE" dirty="0" smtClean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de-DE" dirty="0" err="1">
                <a:solidFill>
                  <a:srgbClr val="000000"/>
                </a:solidFill>
                <a:latin typeface="Menlo-Regular" charset="0"/>
              </a:rPr>
              <a:t>add</a:t>
            </a:r>
            <a:r>
              <a:rPr lang="de-DE" dirty="0">
                <a:solidFill>
                  <a:srgbClr val="000000"/>
                </a:solidFill>
                <a:latin typeface="Menlo-Regular" charset="0"/>
              </a:rPr>
              <a:t>-relation </a:t>
            </a:r>
            <a:r>
              <a:rPr lang="de-DE" dirty="0" err="1">
                <a:solidFill>
                  <a:srgbClr val="000000"/>
                </a:solidFill>
                <a:latin typeface="Menlo-Regular" charset="0"/>
              </a:rPr>
              <a:t>wordpress</a:t>
            </a:r>
            <a:r>
              <a:rPr lang="de-DE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de-DE" dirty="0" err="1">
                <a:solidFill>
                  <a:srgbClr val="000000"/>
                </a:solidFill>
                <a:latin typeface="Menlo-Regular" charset="0"/>
              </a:rPr>
              <a:t>mysql</a:t>
            </a:r>
            <a:endParaRPr lang="de-DE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de-DE" sz="1400" dirty="0" smtClean="0">
                <a:solidFill>
                  <a:srgbClr val="000000"/>
                </a:solidFill>
                <a:latin typeface="Menlo-Regular" charset="0"/>
              </a:rPr>
              <a:t>05</a:t>
            </a:r>
            <a:r>
              <a:rPr lang="de-DE" dirty="0" smtClean="0">
                <a:solidFill>
                  <a:srgbClr val="000000"/>
                </a:solidFill>
                <a:latin typeface="Menlo-Regular" charset="0"/>
              </a:rPr>
              <a:t>	</a:t>
            </a:r>
            <a:r>
              <a:rPr lang="de-DE" dirty="0" err="1" smtClean="0">
                <a:solidFill>
                  <a:srgbClr val="000000"/>
                </a:solidFill>
                <a:latin typeface="Menlo-Regular" charset="0"/>
              </a:rPr>
              <a:t>juju</a:t>
            </a:r>
            <a:r>
              <a:rPr lang="de-DE" dirty="0" smtClean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de-DE" dirty="0" err="1">
                <a:solidFill>
                  <a:srgbClr val="000000"/>
                </a:solidFill>
                <a:latin typeface="Menlo-Regular" charset="0"/>
              </a:rPr>
              <a:t>add</a:t>
            </a:r>
            <a:r>
              <a:rPr lang="de-DE" dirty="0">
                <a:solidFill>
                  <a:srgbClr val="000000"/>
                </a:solidFill>
                <a:latin typeface="Menlo-Regular" charset="0"/>
              </a:rPr>
              <a:t>-unit --</a:t>
            </a:r>
            <a:r>
              <a:rPr lang="de-DE" dirty="0" err="1">
                <a:solidFill>
                  <a:srgbClr val="000000"/>
                </a:solidFill>
                <a:latin typeface="Menlo-Regular" charset="0"/>
              </a:rPr>
              <a:t>num</a:t>
            </a:r>
            <a:r>
              <a:rPr lang="de-DE" dirty="0">
                <a:solidFill>
                  <a:srgbClr val="000000"/>
                </a:solidFill>
                <a:latin typeface="Menlo-Regular" charset="0"/>
              </a:rPr>
              <a:t>-units </a:t>
            </a:r>
            <a:r>
              <a:rPr lang="de-DE" dirty="0">
                <a:solidFill>
                  <a:srgbClr val="1C00CF"/>
                </a:solidFill>
                <a:latin typeface="Menlo-Regular" charset="0"/>
              </a:rPr>
              <a:t>1</a:t>
            </a:r>
            <a:r>
              <a:rPr lang="de-DE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de-DE" dirty="0" err="1">
                <a:solidFill>
                  <a:srgbClr val="000000"/>
                </a:solidFill>
                <a:latin typeface="Menlo-Regular" charset="0"/>
              </a:rPr>
              <a:t>mysql</a:t>
            </a:r>
            <a:endParaRPr lang="de-DE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de-DE" sz="1400" dirty="0" smtClean="0">
                <a:solidFill>
                  <a:srgbClr val="000000"/>
                </a:solidFill>
                <a:latin typeface="Menlo-Regular" charset="0"/>
              </a:rPr>
              <a:t>06</a:t>
            </a:r>
            <a:r>
              <a:rPr lang="de-DE" dirty="0">
                <a:solidFill>
                  <a:srgbClr val="000000"/>
                </a:solidFill>
                <a:latin typeface="Menlo-Regular" charset="0"/>
              </a:rPr>
              <a:t>	</a:t>
            </a:r>
            <a:r>
              <a:rPr lang="de-DE" dirty="0" err="1" smtClean="0">
                <a:solidFill>
                  <a:srgbClr val="000000"/>
                </a:solidFill>
                <a:latin typeface="Menlo-Regular" charset="0"/>
              </a:rPr>
              <a:t>juju</a:t>
            </a:r>
            <a:r>
              <a:rPr lang="de-DE" dirty="0" smtClean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de-DE" dirty="0" err="1">
                <a:solidFill>
                  <a:srgbClr val="000000"/>
                </a:solidFill>
                <a:latin typeface="Menlo-Regular" charset="0"/>
              </a:rPr>
              <a:t>expose</a:t>
            </a:r>
            <a:r>
              <a:rPr lang="de-DE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de-DE" dirty="0" err="1">
                <a:solidFill>
                  <a:srgbClr val="000000"/>
                </a:solidFill>
                <a:latin typeface="Menlo-Regular" charset="0"/>
              </a:rPr>
              <a:t>wordpress</a:t>
            </a:r>
            <a:endParaRPr lang="de-DE" dirty="0">
              <a:solidFill>
                <a:srgbClr val="000000"/>
              </a:solidFill>
              <a:latin typeface="Menlo-Regular" charset="0"/>
            </a:endParaRPr>
          </a:p>
          <a:p>
            <a:endParaRPr lang="de-DE" dirty="0">
              <a:solidFill>
                <a:srgbClr val="000000"/>
              </a:solidFill>
              <a:latin typeface="Menlo-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69160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de-DE" sz="2800" dirty="0" smtClean="0"/>
              <a:t>Task 2 </a:t>
            </a:r>
            <a:r>
              <a:rPr lang="de-DE" sz="2800" dirty="0"/>
              <a:t>- </a:t>
            </a:r>
            <a:r>
              <a:rPr lang="de-DE" sz="2800" dirty="0" err="1"/>
              <a:t>Deploy</a:t>
            </a:r>
            <a:r>
              <a:rPr lang="de-DE" sz="2800" dirty="0"/>
              <a:t> </a:t>
            </a:r>
            <a:r>
              <a:rPr lang="de-DE" sz="2800" dirty="0" err="1"/>
              <a:t>WordPress</a:t>
            </a:r>
            <a:r>
              <a:rPr lang="de-DE" sz="2800" dirty="0"/>
              <a:t> </a:t>
            </a:r>
            <a:r>
              <a:rPr lang="de-DE" sz="2800" dirty="0" err="1"/>
              <a:t>using</a:t>
            </a:r>
            <a:r>
              <a:rPr lang="de-DE" sz="2800" dirty="0"/>
              <a:t> </a:t>
            </a:r>
            <a:r>
              <a:rPr lang="de-DE" sz="2800" dirty="0" err="1" smtClean="0"/>
              <a:t>Juju</a:t>
            </a:r>
            <a:r>
              <a:rPr lang="de-DE" sz="2800" dirty="0" smtClean="0"/>
              <a:t> (2)</a:t>
            </a:r>
            <a:br>
              <a:rPr lang="de-DE" sz="2800" dirty="0" smtClean="0"/>
            </a:br>
            <a:r>
              <a:rPr lang="de-DE" sz="2800" dirty="0" smtClean="0"/>
              <a:t> </a:t>
            </a:r>
            <a:br>
              <a:rPr lang="de-DE" sz="2800" dirty="0" smtClean="0"/>
            </a:br>
            <a:endParaRPr lang="de-DE" sz="2800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133" y="1691640"/>
            <a:ext cx="7742766" cy="4472115"/>
          </a:xfrm>
        </p:spPr>
      </p:pic>
    </p:spTree>
    <p:extLst>
      <p:ext uri="{BB962C8B-B14F-4D97-AF65-F5344CB8AC3E}">
        <p14:creationId xmlns:p14="http://schemas.microsoft.com/office/powerpoint/2010/main" val="1025246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2"/>
          <p:cNvSpPr>
            <a:spLocks noGrp="1"/>
          </p:cNvSpPr>
          <p:nvPr>
            <p:ph idx="1"/>
          </p:nvPr>
        </p:nvSpPr>
        <p:spPr>
          <a:xfrm>
            <a:off x="844973" y="2154936"/>
            <a:ext cx="8445331" cy="3332816"/>
          </a:xfrm>
        </p:spPr>
        <p:txBody>
          <a:bodyPr anchor="t">
            <a:noAutofit/>
          </a:bodyPr>
          <a:lstStyle/>
          <a:p>
            <a:r>
              <a:rPr lang="de-DE" sz="1800" dirty="0" err="1" smtClean="0">
                <a:sym typeface="Wingdings"/>
              </a:rPr>
              <a:t>Winery</a:t>
            </a:r>
            <a:r>
              <a:rPr lang="de-DE" sz="1800" dirty="0" smtClean="0">
                <a:sym typeface="Wingdings"/>
              </a:rPr>
              <a:t> </a:t>
            </a:r>
            <a:r>
              <a:rPr lang="de-DE" sz="1800" dirty="0" err="1" smtClean="0">
                <a:sym typeface="Wingdings"/>
              </a:rPr>
              <a:t>deployed</a:t>
            </a:r>
            <a:r>
              <a:rPr lang="de-DE" sz="1800" dirty="0" smtClean="0">
                <a:sym typeface="Wingdings"/>
              </a:rPr>
              <a:t> - </a:t>
            </a:r>
            <a:r>
              <a:rPr lang="de-DE" sz="1800" dirty="0" err="1" smtClean="0">
                <a:sym typeface="Wingdings"/>
              </a:rPr>
              <a:t>Topology</a:t>
            </a:r>
            <a:r>
              <a:rPr lang="de-DE" sz="1800" dirty="0" smtClean="0">
                <a:sym typeface="Wingdings"/>
              </a:rPr>
              <a:t> </a:t>
            </a:r>
            <a:r>
              <a:rPr lang="de-DE" sz="1800" dirty="0" err="1" smtClean="0">
                <a:sym typeface="Wingdings"/>
              </a:rPr>
              <a:t>of</a:t>
            </a:r>
            <a:r>
              <a:rPr lang="de-DE" sz="1800" dirty="0" smtClean="0">
                <a:sym typeface="Wingdings"/>
              </a:rPr>
              <a:t> </a:t>
            </a:r>
            <a:r>
              <a:rPr lang="de-DE" sz="1800" dirty="0" err="1" smtClean="0">
                <a:sym typeface="Wingdings"/>
              </a:rPr>
              <a:t>Moodle</a:t>
            </a:r>
            <a:endParaRPr lang="de-DE" sz="1800" dirty="0">
              <a:sym typeface="Wingdings"/>
            </a:endParaRPr>
          </a:p>
          <a:p>
            <a:endParaRPr lang="de-DE" sz="1800" dirty="0" smtClean="0">
              <a:sym typeface="Wingdings"/>
            </a:endParaRPr>
          </a:p>
          <a:p>
            <a:endParaRPr lang="de-DE" sz="1800" dirty="0">
              <a:sym typeface="Wingdings"/>
            </a:endParaRPr>
          </a:p>
          <a:p>
            <a:pPr marL="0" indent="0">
              <a:buNone/>
            </a:pPr>
            <a:endParaRPr lang="de-DE" sz="1800" dirty="0" smtClean="0">
              <a:sym typeface="Wingdings"/>
            </a:endParaRPr>
          </a:p>
          <a:p>
            <a:pPr marL="0" indent="0">
              <a:buNone/>
            </a:pPr>
            <a:endParaRPr lang="de-DE" sz="1800" dirty="0">
              <a:sym typeface="Wingdings"/>
            </a:endParaRPr>
          </a:p>
          <a:p>
            <a:pPr marL="0" indent="0">
              <a:buNone/>
            </a:pPr>
            <a:endParaRPr lang="de-DE" sz="1800" dirty="0">
              <a:sym typeface="Wingdings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82133" y="457201"/>
            <a:ext cx="7704667" cy="882712"/>
          </a:xfrm>
        </p:spPr>
        <p:txBody>
          <a:bodyPr>
            <a:normAutofit/>
          </a:bodyPr>
          <a:lstStyle/>
          <a:p>
            <a:pPr algn="l"/>
            <a:r>
              <a:rPr lang="de-DE" sz="2800" dirty="0"/>
              <a:t>Task </a:t>
            </a:r>
            <a:r>
              <a:rPr lang="de-DE" sz="2800" dirty="0" smtClean="0"/>
              <a:t>3 – </a:t>
            </a:r>
            <a:r>
              <a:rPr lang="de-DE" sz="2800" dirty="0" err="1" smtClean="0"/>
              <a:t>Deploy</a:t>
            </a:r>
            <a:r>
              <a:rPr lang="de-DE" sz="2800" dirty="0" smtClean="0"/>
              <a:t> </a:t>
            </a:r>
            <a:r>
              <a:rPr lang="de-DE" sz="2800" dirty="0" err="1" smtClean="0"/>
              <a:t>Moodle</a:t>
            </a:r>
            <a:r>
              <a:rPr lang="de-DE" sz="2800" dirty="0" smtClean="0"/>
              <a:t> </a:t>
            </a:r>
            <a:r>
              <a:rPr lang="de-DE" sz="2800" dirty="0" err="1" smtClean="0"/>
              <a:t>using</a:t>
            </a:r>
            <a:r>
              <a:rPr lang="de-DE" sz="2800" dirty="0" smtClean="0"/>
              <a:t> </a:t>
            </a:r>
            <a:r>
              <a:rPr lang="de-DE" sz="2800" dirty="0" err="1" smtClean="0"/>
              <a:t>OpenTOSCA</a:t>
            </a:r>
            <a:r>
              <a:rPr lang="de-DE" sz="2800" dirty="0" smtClean="0"/>
              <a:t> (1)</a:t>
            </a:r>
            <a:endParaRPr lang="de-DE" sz="2800" dirty="0"/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133" y="2751240"/>
            <a:ext cx="7655306" cy="2578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4900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2"/>
          <p:cNvSpPr>
            <a:spLocks noGrp="1"/>
          </p:cNvSpPr>
          <p:nvPr>
            <p:ph idx="1"/>
          </p:nvPr>
        </p:nvSpPr>
        <p:spPr>
          <a:xfrm>
            <a:off x="844973" y="2154936"/>
            <a:ext cx="8445331" cy="3332816"/>
          </a:xfrm>
        </p:spPr>
        <p:txBody>
          <a:bodyPr anchor="t">
            <a:noAutofit/>
          </a:bodyPr>
          <a:lstStyle/>
          <a:p>
            <a:r>
              <a:rPr lang="en-US" sz="1800" dirty="0" smtClean="0">
                <a:sym typeface="Wingdings"/>
              </a:rPr>
              <a:t>Didn‘t work  </a:t>
            </a:r>
          </a:p>
          <a:p>
            <a:pPr marL="0" indent="0">
              <a:buNone/>
            </a:pPr>
            <a:r>
              <a:rPr lang="en-US" sz="1800" dirty="0" smtClean="0">
                <a:sym typeface="Wingdings"/>
              </a:rPr>
              <a:t>We tried: 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400" dirty="0" err="1" smtClean="0">
                <a:sym typeface="Wingdings"/>
              </a:rPr>
              <a:t>CloudformationTemplate</a:t>
            </a:r>
            <a:r>
              <a:rPr lang="en-US" sz="1400" dirty="0" smtClean="0">
                <a:sym typeface="Wingdings"/>
              </a:rPr>
              <a:t>  from Tutorial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400" dirty="0" smtClean="0">
                <a:sym typeface="Wingdings"/>
              </a:rPr>
              <a:t>Shell-Script from Tutorial (Unstable &amp; Stable)</a:t>
            </a:r>
          </a:p>
          <a:p>
            <a:r>
              <a:rPr lang="en-US" sz="1800" dirty="0" err="1" smtClean="0">
                <a:sym typeface="Wingdings"/>
              </a:rPr>
              <a:t>Moodle.csar</a:t>
            </a:r>
            <a:r>
              <a:rPr lang="en-US" sz="1800" dirty="0" smtClean="0">
                <a:sym typeface="Wingdings"/>
              </a:rPr>
              <a:t> finish deployment in </a:t>
            </a:r>
            <a:r>
              <a:rPr lang="en-US" sz="1800" dirty="0" err="1" smtClean="0">
                <a:sym typeface="Wingdings"/>
              </a:rPr>
              <a:t>Webinterface</a:t>
            </a:r>
            <a:r>
              <a:rPr lang="en-US" sz="1800" dirty="0" smtClean="0">
                <a:sym typeface="Wingdings"/>
              </a:rPr>
              <a:t> but </a:t>
            </a:r>
            <a:r>
              <a:rPr lang="en-US" sz="1800" dirty="0" err="1" smtClean="0">
                <a:sym typeface="Wingdings"/>
              </a:rPr>
              <a:t>error.log</a:t>
            </a:r>
            <a:r>
              <a:rPr lang="en-US" sz="1800" dirty="0" smtClean="0">
                <a:sym typeface="Wingdings"/>
              </a:rPr>
              <a:t> tells different story</a:t>
            </a:r>
          </a:p>
          <a:p>
            <a:r>
              <a:rPr lang="en-US" sz="1800" dirty="0" smtClean="0">
                <a:sym typeface="Wingdings"/>
              </a:rPr>
              <a:t>Instantiation of </a:t>
            </a:r>
            <a:r>
              <a:rPr lang="en-US" sz="1800" dirty="0" err="1" smtClean="0">
                <a:sym typeface="Wingdings"/>
              </a:rPr>
              <a:t>moodle</a:t>
            </a:r>
            <a:r>
              <a:rPr lang="en-US" sz="1800" dirty="0" smtClean="0">
                <a:sym typeface="Wingdings"/>
              </a:rPr>
              <a:t> fails with endless loop (no noticeable progress)</a:t>
            </a:r>
          </a:p>
          <a:p>
            <a:pPr marL="0" indent="0">
              <a:buNone/>
            </a:pPr>
            <a:endParaRPr lang="en-US" sz="1800" dirty="0">
              <a:sym typeface="Wingdings"/>
            </a:endParaRPr>
          </a:p>
          <a:p>
            <a:pPr marL="0" indent="0" algn="ctr">
              <a:buNone/>
            </a:pPr>
            <a:r>
              <a:rPr lang="en-US" dirty="0" smtClean="0">
                <a:sym typeface="Wingdings"/>
              </a:rPr>
              <a:t>Anyone else had similar problems?  Mailing-List? </a:t>
            </a:r>
          </a:p>
          <a:p>
            <a:pPr marL="0" indent="0">
              <a:buNone/>
            </a:pPr>
            <a:endParaRPr lang="en-US" sz="1800" dirty="0" smtClean="0">
              <a:sym typeface="Wingdings"/>
            </a:endParaRPr>
          </a:p>
          <a:p>
            <a:pPr marL="0" indent="0">
              <a:buNone/>
            </a:pPr>
            <a:endParaRPr lang="en-US" sz="1800" dirty="0">
              <a:sym typeface="Wingdings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82133" y="457201"/>
            <a:ext cx="7704667" cy="882712"/>
          </a:xfrm>
        </p:spPr>
        <p:txBody>
          <a:bodyPr>
            <a:normAutofit/>
          </a:bodyPr>
          <a:lstStyle/>
          <a:p>
            <a:pPr algn="l"/>
            <a:r>
              <a:rPr lang="de-DE" sz="2800" dirty="0"/>
              <a:t>Task </a:t>
            </a:r>
            <a:r>
              <a:rPr lang="de-DE" sz="2800" dirty="0" smtClean="0"/>
              <a:t>3 – </a:t>
            </a:r>
            <a:r>
              <a:rPr lang="de-DE" sz="2800" dirty="0" err="1" smtClean="0"/>
              <a:t>Deploy</a:t>
            </a:r>
            <a:r>
              <a:rPr lang="de-DE" sz="2800" dirty="0" smtClean="0"/>
              <a:t> </a:t>
            </a:r>
            <a:r>
              <a:rPr lang="de-DE" sz="2800" dirty="0" err="1" smtClean="0"/>
              <a:t>Moodle</a:t>
            </a:r>
            <a:r>
              <a:rPr lang="de-DE" sz="2800" dirty="0" smtClean="0"/>
              <a:t> </a:t>
            </a:r>
            <a:r>
              <a:rPr lang="de-DE" sz="2800" dirty="0" err="1" smtClean="0"/>
              <a:t>using</a:t>
            </a:r>
            <a:r>
              <a:rPr lang="de-DE" sz="2800" dirty="0" smtClean="0"/>
              <a:t> </a:t>
            </a:r>
            <a:r>
              <a:rPr lang="de-DE" sz="2800" dirty="0" err="1" smtClean="0"/>
              <a:t>OpenTOSCA</a:t>
            </a:r>
            <a:r>
              <a:rPr lang="de-DE" sz="2800" dirty="0" smtClean="0"/>
              <a:t> (2)</a:t>
            </a:r>
            <a:endParaRPr lang="de-DE" sz="2800" dirty="0"/>
          </a:p>
        </p:txBody>
      </p:sp>
    </p:spTree>
    <p:extLst>
      <p:ext uri="{BB962C8B-B14F-4D97-AF65-F5344CB8AC3E}">
        <p14:creationId xmlns:p14="http://schemas.microsoft.com/office/powerpoint/2010/main" val="6013856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82133" y="457201"/>
            <a:ext cx="7704667" cy="882712"/>
          </a:xfrm>
        </p:spPr>
        <p:txBody>
          <a:bodyPr>
            <a:normAutofit/>
          </a:bodyPr>
          <a:lstStyle/>
          <a:p>
            <a:pPr algn="l"/>
            <a:r>
              <a:rPr lang="de-DE" sz="2800" dirty="0"/>
              <a:t>Task </a:t>
            </a:r>
            <a:r>
              <a:rPr lang="de-DE" sz="2800" dirty="0" smtClean="0"/>
              <a:t>3 – </a:t>
            </a:r>
            <a:r>
              <a:rPr lang="de-DE" sz="2800" dirty="0" err="1" smtClean="0"/>
              <a:t>Deploy</a:t>
            </a:r>
            <a:r>
              <a:rPr lang="de-DE" sz="2800" dirty="0" smtClean="0"/>
              <a:t> </a:t>
            </a:r>
            <a:r>
              <a:rPr lang="de-DE" sz="2800" dirty="0" err="1" smtClean="0"/>
              <a:t>Moodle</a:t>
            </a:r>
            <a:r>
              <a:rPr lang="de-DE" sz="2800" dirty="0" smtClean="0"/>
              <a:t> </a:t>
            </a:r>
            <a:r>
              <a:rPr lang="de-DE" sz="2800" dirty="0" err="1" smtClean="0"/>
              <a:t>using</a:t>
            </a:r>
            <a:r>
              <a:rPr lang="de-DE" sz="2800" dirty="0" smtClean="0"/>
              <a:t> </a:t>
            </a:r>
            <a:r>
              <a:rPr lang="de-DE" sz="2800" dirty="0" err="1" smtClean="0"/>
              <a:t>OpenTOSCA</a:t>
            </a:r>
            <a:r>
              <a:rPr lang="de-DE" sz="2800" dirty="0" smtClean="0"/>
              <a:t> (3)</a:t>
            </a:r>
            <a:endParaRPr lang="de-DE" sz="2800" dirty="0"/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3389" y="1511928"/>
            <a:ext cx="6062153" cy="4938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153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2"/>
          <p:cNvSpPr>
            <a:spLocks noGrp="1"/>
          </p:cNvSpPr>
          <p:nvPr>
            <p:ph idx="1"/>
          </p:nvPr>
        </p:nvSpPr>
        <p:spPr>
          <a:xfrm>
            <a:off x="844973" y="2154936"/>
            <a:ext cx="8445331" cy="3332816"/>
          </a:xfrm>
        </p:spPr>
        <p:txBody>
          <a:bodyPr anchor="t">
            <a:no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>
                <a:sym typeface="Wingdings"/>
              </a:rPr>
              <a:t>Idea (not tested, only assumptions):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>
                <a:sym typeface="Wingdings"/>
              </a:rPr>
              <a:t>Reuse almost everything of </a:t>
            </a:r>
            <a:r>
              <a:rPr lang="en-US" dirty="0" err="1" smtClean="0">
                <a:sym typeface="Wingdings"/>
              </a:rPr>
              <a:t>Moodle.csar</a:t>
            </a:r>
            <a:r>
              <a:rPr lang="en-US" dirty="0" smtClean="0">
                <a:sym typeface="Wingdings"/>
              </a:rPr>
              <a:t>!  (LAMP-scripts)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>
                <a:sym typeface="Wingdings"/>
              </a:rPr>
              <a:t>Hack scripts to install and configure </a:t>
            </a:r>
            <a:r>
              <a:rPr lang="en-US" dirty="0" err="1" smtClean="0">
                <a:sym typeface="Wingdings"/>
              </a:rPr>
              <a:t>Wordpress</a:t>
            </a:r>
            <a:r>
              <a:rPr lang="en-US" dirty="0" smtClean="0">
                <a:sym typeface="Wingdings"/>
              </a:rPr>
              <a:t/>
            </a:r>
            <a:br>
              <a:rPr lang="en-US" dirty="0" smtClean="0">
                <a:sym typeface="Wingdings"/>
              </a:rPr>
            </a:br>
            <a:r>
              <a:rPr lang="en-US" dirty="0" smtClean="0">
                <a:sym typeface="Wingdings"/>
              </a:rPr>
              <a:t>Change code to install WordPress instead of Moodle (lazy)</a:t>
            </a:r>
            <a:endParaRPr lang="en-US" dirty="0">
              <a:sym typeface="Wingdings"/>
            </a:endParaRPr>
          </a:p>
          <a:p>
            <a:pPr lvl="2"/>
            <a:r>
              <a:rPr lang="en-US" dirty="0" smtClean="0">
                <a:sym typeface="Wingdings"/>
              </a:rPr>
              <a:t>Change DB configuration to adapt WordPress </a:t>
            </a:r>
            <a:endParaRPr lang="en-US" dirty="0">
              <a:sym typeface="Wingdings"/>
            </a:endParaRPr>
          </a:p>
          <a:p>
            <a:pPr lvl="2"/>
            <a:r>
              <a:rPr lang="en-US" dirty="0" smtClean="0">
                <a:sym typeface="Wingdings"/>
              </a:rPr>
              <a:t>Install and configure WordPress with new user data and DB-link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>
                <a:sym typeface="Wingdings"/>
              </a:rPr>
              <a:t>Reconfigure build plan (BPEL) to use new scripts</a:t>
            </a:r>
          </a:p>
          <a:p>
            <a:pPr lvl="2"/>
            <a:r>
              <a:rPr lang="en-US" dirty="0" smtClean="0">
                <a:sym typeface="Wingdings"/>
              </a:rPr>
              <a:t>Process for  installing  WordPress is identical to </a:t>
            </a:r>
            <a:r>
              <a:rPr lang="en-US" dirty="0">
                <a:sym typeface="Wingdings"/>
              </a:rPr>
              <a:t>Moodle (conceptual</a:t>
            </a:r>
            <a:r>
              <a:rPr lang="en-US" dirty="0" smtClean="0">
                <a:sym typeface="Wingdings"/>
              </a:rPr>
              <a:t>)</a:t>
            </a:r>
          </a:p>
          <a:p>
            <a:pPr lvl="2"/>
            <a:r>
              <a:rPr lang="en-US" dirty="0" smtClean="0">
                <a:sym typeface="Wingdings"/>
              </a:rPr>
              <a:t>Change ID and references to used scripts in process flow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>
                <a:sym typeface="Wingdings"/>
              </a:rPr>
              <a:t>Refactor </a:t>
            </a:r>
            <a:r>
              <a:rPr lang="en-US" dirty="0" err="1" smtClean="0">
                <a:sym typeface="Wingdings"/>
              </a:rPr>
              <a:t>MetaData</a:t>
            </a:r>
            <a:r>
              <a:rPr lang="en-US" dirty="0" smtClean="0">
                <a:sym typeface="Wingdings"/>
              </a:rPr>
              <a:t> of </a:t>
            </a:r>
            <a:r>
              <a:rPr lang="en-US" dirty="0" err="1" smtClean="0">
                <a:sym typeface="Wingdings"/>
              </a:rPr>
              <a:t>csar</a:t>
            </a:r>
            <a:r>
              <a:rPr lang="en-US" dirty="0" smtClean="0">
                <a:sym typeface="Wingdings"/>
              </a:rPr>
              <a:t> to represent WordPress</a:t>
            </a:r>
          </a:p>
          <a:p>
            <a:pPr marL="0" indent="0">
              <a:buNone/>
            </a:pPr>
            <a:endParaRPr lang="en-US" sz="1800" dirty="0" smtClean="0">
              <a:sym typeface="Wingdings"/>
            </a:endParaRPr>
          </a:p>
          <a:p>
            <a:pPr marL="0" indent="0">
              <a:buNone/>
            </a:pPr>
            <a:endParaRPr lang="en-US" sz="1800" dirty="0">
              <a:sym typeface="Wingdings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82133" y="457201"/>
            <a:ext cx="7704667" cy="882712"/>
          </a:xfrm>
        </p:spPr>
        <p:txBody>
          <a:bodyPr>
            <a:normAutofit/>
          </a:bodyPr>
          <a:lstStyle/>
          <a:p>
            <a:pPr algn="l"/>
            <a:r>
              <a:rPr lang="de-DE" sz="2800"/>
              <a:t>Task </a:t>
            </a:r>
            <a:r>
              <a:rPr lang="de-DE" sz="2800" dirty="0"/>
              <a:t>4</a:t>
            </a:r>
            <a:r>
              <a:rPr lang="de-DE" sz="2800" smtClean="0"/>
              <a:t> </a:t>
            </a:r>
            <a:r>
              <a:rPr lang="de-DE" sz="2800" dirty="0" smtClean="0"/>
              <a:t>– </a:t>
            </a:r>
            <a:r>
              <a:rPr lang="de-DE" sz="2800" dirty="0" err="1" smtClean="0"/>
              <a:t>Deploy</a:t>
            </a:r>
            <a:r>
              <a:rPr lang="de-DE" sz="2800" dirty="0" smtClean="0"/>
              <a:t> </a:t>
            </a:r>
            <a:r>
              <a:rPr lang="de-DE" sz="2800" dirty="0" err="1" smtClean="0"/>
              <a:t>WordPress</a:t>
            </a:r>
            <a:r>
              <a:rPr lang="de-DE" sz="2800" dirty="0" smtClean="0"/>
              <a:t> </a:t>
            </a:r>
            <a:r>
              <a:rPr lang="de-DE" sz="2800" dirty="0" err="1" smtClean="0"/>
              <a:t>using</a:t>
            </a:r>
            <a:r>
              <a:rPr lang="de-DE" sz="2800" dirty="0" smtClean="0"/>
              <a:t> </a:t>
            </a:r>
            <a:r>
              <a:rPr lang="de-DE" sz="2800" dirty="0" err="1" smtClean="0"/>
              <a:t>OpenTOSCA</a:t>
            </a:r>
            <a:r>
              <a:rPr lang="de-DE" sz="2800" dirty="0" smtClean="0"/>
              <a:t> </a:t>
            </a:r>
            <a:endParaRPr lang="de-DE" sz="2800" dirty="0"/>
          </a:p>
        </p:txBody>
      </p:sp>
    </p:spTree>
    <p:extLst>
      <p:ext uri="{BB962C8B-B14F-4D97-AF65-F5344CB8AC3E}">
        <p14:creationId xmlns:p14="http://schemas.microsoft.com/office/powerpoint/2010/main" val="163393870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EBEBEB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Parallax</Template>
  <TotalTime>0</TotalTime>
  <Words>192</Words>
  <Application>Microsoft Macintosh PowerPoint</Application>
  <PresentationFormat>Bildschirmpräsentation (4:3)</PresentationFormat>
  <Paragraphs>66</Paragraphs>
  <Slides>9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9</vt:i4>
      </vt:variant>
    </vt:vector>
  </HeadingPairs>
  <TitlesOfParts>
    <vt:vector size="14" baseType="lpstr">
      <vt:lpstr>Corbel</vt:lpstr>
      <vt:lpstr>Menlo-Regular</vt:lpstr>
      <vt:lpstr>Wingdings</vt:lpstr>
      <vt:lpstr>Arial</vt:lpstr>
      <vt:lpstr>Parallax</vt:lpstr>
      <vt:lpstr>Lab Course  -  Cloud Architectures and Management, Summer '15</vt:lpstr>
      <vt:lpstr>Task 1 - Deploy WordPress using AWS CloudFormation (1) </vt:lpstr>
      <vt:lpstr>Task 1 - Deploy WordPress using AWS CloudFormation (2) </vt:lpstr>
      <vt:lpstr>Task 2 - Deploy WordPress using Juju (1)   </vt:lpstr>
      <vt:lpstr>Task 2 - Deploy WordPress using Juju (2)   </vt:lpstr>
      <vt:lpstr>Task 3 – Deploy Moodle using OpenTOSCA (1)</vt:lpstr>
      <vt:lpstr>Task 3 – Deploy Moodle using OpenTOSCA (2)</vt:lpstr>
      <vt:lpstr>Task 3 – Deploy Moodle using OpenTOSCA (3)</vt:lpstr>
      <vt:lpstr>Task 4 – Deploy WordPress using OpenTOSCA 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Lab Course  -  Cloud Architectures and Management, Summer '15</dc:title>
  <dc:creator>Ein Microsoft Office-Anwender</dc:creator>
  <cp:lastModifiedBy>Ein Microsoft Office-Anwender</cp:lastModifiedBy>
  <cp:revision>22</cp:revision>
  <dcterms:created xsi:type="dcterms:W3CDTF">2015-05-20T11:08:51Z</dcterms:created>
  <dcterms:modified xsi:type="dcterms:W3CDTF">2015-06-06T15:13:05Z</dcterms:modified>
</cp:coreProperties>
</file>